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5.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6.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7.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8.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9.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theme/theme10.xml" ContentType="application/vnd.openxmlformats-officedocument.theme+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theme/theme11.xml" ContentType="application/vnd.openxmlformats-officedocument.theme+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9" r:id="rId3"/>
    <p:sldMasterId id="2147483698" r:id="rId4"/>
    <p:sldMasterId id="2147483717" r:id="rId5"/>
    <p:sldMasterId id="2147483736" r:id="rId6"/>
    <p:sldMasterId id="2147483748" r:id="rId7"/>
    <p:sldMasterId id="2147483766" r:id="rId8"/>
    <p:sldMasterId id="2147483784" r:id="rId9"/>
    <p:sldMasterId id="2147483816" r:id="rId10"/>
    <p:sldMasterId id="2147483863" r:id="rId11"/>
    <p:sldMasterId id="2147483911" r:id="rId12"/>
  </p:sldMasterIdLst>
  <p:notesMasterIdLst>
    <p:notesMasterId r:id="rId30"/>
  </p:notesMasterIdLst>
  <p:sldIdLst>
    <p:sldId id="256" r:id="rId13"/>
    <p:sldId id="283" r:id="rId14"/>
    <p:sldId id="274" r:id="rId15"/>
    <p:sldId id="259" r:id="rId16"/>
    <p:sldId id="260" r:id="rId17"/>
    <p:sldId id="289" r:id="rId18"/>
    <p:sldId id="278" r:id="rId19"/>
    <p:sldId id="268" r:id="rId20"/>
    <p:sldId id="261" r:id="rId21"/>
    <p:sldId id="291" r:id="rId22"/>
    <p:sldId id="262" r:id="rId23"/>
    <p:sldId id="284" r:id="rId24"/>
    <p:sldId id="257" r:id="rId25"/>
    <p:sldId id="266" r:id="rId26"/>
    <p:sldId id="286" r:id="rId27"/>
    <p:sldId id="269" r:id="rId28"/>
    <p:sldId id="290"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napVertSplitter="1" vertBarState="minimized" horzBarState="maximized">
    <p:restoredLeft sz="15620"/>
    <p:restoredTop sz="94660"/>
  </p:normalViewPr>
  <p:slideViewPr>
    <p:cSldViewPr>
      <p:cViewPr varScale="1">
        <p:scale>
          <a:sx n="74" d="100"/>
          <a:sy n="74" d="100"/>
        </p:scale>
        <p:origin x="-1902"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slide" Target="slides/slide9.xml"/><Relationship Id="rId34"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FF3D4F-2F00-444F-8EE0-B54F1B42D8BC}" type="datetimeFigureOut">
              <a:rPr lang="en-US" smtClean="0"/>
              <a:t>7/8/2012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1E72AA-91D0-4989-992B-FB43AAAC3E9E}" type="slidenum">
              <a:rPr lang="en-US" smtClean="0"/>
              <a:t>‹#›</a:t>
            </a:fld>
            <a:endParaRPr lang="en-US"/>
          </a:p>
        </p:txBody>
      </p:sp>
    </p:spTree>
    <p:extLst>
      <p:ext uri="{BB962C8B-B14F-4D97-AF65-F5344CB8AC3E}">
        <p14:creationId xmlns:p14="http://schemas.microsoft.com/office/powerpoint/2010/main" val="2635974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2B5FCD-F159-4867-A29F-C9B07B3AE300}" type="slidenum">
              <a:rPr lang="en-US">
                <a:solidFill>
                  <a:prstClr val="black"/>
                </a:solidFill>
              </a:rPr>
              <a:pPr/>
              <a:t>2</a:t>
            </a:fld>
            <a:endParaRPr lang="en-US">
              <a:solidFill>
                <a:prstClr val="black"/>
              </a:solidFill>
            </a:endParaRPr>
          </a:p>
        </p:txBody>
      </p:sp>
      <p:sp>
        <p:nvSpPr>
          <p:cNvPr id="240642" name="Rectangle 2"/>
          <p:cNvSpPr>
            <a:spLocks noGrp="1" noRot="1" noChangeAspect="1" noChangeArrowheads="1" noTextEdit="1"/>
          </p:cNvSpPr>
          <p:nvPr>
            <p:ph type="sldImg"/>
          </p:nvPr>
        </p:nvSpPr>
        <p:spPr>
          <a:ln/>
        </p:spPr>
      </p:sp>
      <p:sp>
        <p:nvSpPr>
          <p:cNvPr id="240643" name="Rectangle 3"/>
          <p:cNvSpPr>
            <a:spLocks noGrp="1" noChangeArrowheads="1"/>
          </p:cNvSpPr>
          <p:nvPr>
            <p:ph type="body" idx="1"/>
          </p:nvPr>
        </p:nvSpPr>
        <p:spPr/>
        <p:txBody>
          <a:bodyPr/>
          <a:lstStyle/>
          <a:p>
            <a:r>
              <a:rPr lang="en-US"/>
              <a:t>SUMMARIZE RECENT NWHI findings for context – HOW GENERALIZABLE are NWHI PATTERNs (eg, of FISH TROPHIC STRUCTURE)?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88D35C-6D05-4254-B28F-8F69B3FD364E}" type="slidenum">
              <a:rPr lang="en-US">
                <a:solidFill>
                  <a:prstClr val="black"/>
                </a:solidFill>
              </a:rPr>
              <a:pPr/>
              <a:t>4</a:t>
            </a:fld>
            <a:endParaRPr lang="en-US">
              <a:solidFill>
                <a:prstClr val="black"/>
              </a:solidFill>
            </a:endParaRPr>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p:txBody>
          <a:bodyPr/>
          <a:lstStyle/>
          <a:p>
            <a:r>
              <a:rPr lang="en-US"/>
              <a:t>Let’s look at the LIFE-HISTORY ATTRIBUTES of TWIN-SPOT RED SNAPPER as a PISCIVORE EXAMPLE. …</a:t>
            </a:r>
          </a:p>
          <a:p>
            <a:r>
              <a:rPr lang="en-US"/>
              <a:t>GROWTH, MORTALITY/LONGEVITY, and MATURATION ALL FOLLOW “SLOW-LOW” EXPECTATIONs for this Type of fish. …</a:t>
            </a:r>
          </a:p>
          <a:p>
            <a:r>
              <a:rPr lang="en-US"/>
              <a:t>And remember that red snapper comprise @ 1/4</a:t>
            </a:r>
            <a:r>
              <a:rPr lang="en-US" baseline="30000"/>
              <a:t>th</a:t>
            </a:r>
            <a:r>
              <a:rPr lang="en-US"/>
              <a:t> of PISCIVORE BIOMASS, with SHARKs (PRIMARILY GREY REEFs) REPRSENTING @ 2/3rds of the PISCIVORE TOTAL. …</a:t>
            </a:r>
          </a:p>
          <a:p>
            <a:r>
              <a:rPr lang="en-US"/>
              <a:t>GREY REEF SHARKS GROW EVEN MORE SLOWLY, have a LOWER NATURAL MORTALITY RATE, LIVE 20 or MORE Yrs, and, unlike RED SNAPPER (which are oviparous and whose females spawn thousands of tiny eggs each year) are VIVIPAROUS – FEMALES PRODUCE ONLY an AVERAGE 5 PUPS ONCE a YEAR and DON’T MATURE TIL THEY are 7-Yrs-OLD. …</a:t>
            </a:r>
          </a:p>
          <a:p>
            <a:r>
              <a:rPr lang="en-US"/>
              <a:t>It’s no wonder that these fishes are highly vulnerable to fishing on ATOLL FOREREEFs where they are readily targeted. …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917A22-3F01-4B2E-87DA-75F8EBA26ED9}" type="slidenum">
              <a:rPr lang="en-US">
                <a:solidFill>
                  <a:prstClr val="black"/>
                </a:solidFill>
              </a:rPr>
              <a:pPr/>
              <a:t>5</a:t>
            </a:fld>
            <a:endParaRPr lang="en-US">
              <a:solidFill>
                <a:prstClr val="black"/>
              </a:solidFill>
            </a:endParaRPr>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r>
              <a:rPr lang="en-US"/>
              <a:t>PLANKTIVOROUS PREY FISHES provide just the OPPOSITE PICTURE to that of APEX PISCIVORES. …</a:t>
            </a:r>
          </a:p>
          <a:p>
            <a:r>
              <a:rPr lang="en-US"/>
              <a:t>FUSILIERS (FAMILY CAESIONIDAE) are ILLUSTRATIVE:</a:t>
            </a:r>
          </a:p>
          <a:p>
            <a:r>
              <a:rPr lang="en-US"/>
              <a:t>HIGH TURNOVER RATE, with RAPID GROWTH, HIGH NATURAL MORTALITY; they MATURE EARLY and are SHORT-LIVED.</a:t>
            </a:r>
          </a:p>
          <a:p>
            <a:r>
              <a:rPr lang="en-US"/>
              <a:t>But even a high mortality rate of 2 in a 10- to -20 cm-long fusilier PALES RELATIVE to the LIKELY MORTALITY RATES of tiny reef fishes like BLENNIES and GOBIES, for which the FEW  EMPIRICAL ESTIMATES that EXIST INDICATE INSTANTANEOUS NATURAL MORTALITY RATES (Ms) of 5 or 6 – EQUIVALENT to FINITE MORTALITY RATES of 99 to 99.9 % per year !!!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2CE84CD-F66A-4BD1-B301-3C74E362A0B9}" type="slidenum">
              <a:rPr lang="en-US" smtClean="0">
                <a:solidFill>
                  <a:prstClr val="black"/>
                </a:solidFill>
              </a:rPr>
              <a:pPr/>
              <a:t>6</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4EC7F0E-69F4-4473-8442-7DB6D12A1C36}" type="slidenum">
              <a:rPr lang="en-US">
                <a:solidFill>
                  <a:prstClr val="black"/>
                </a:solidFill>
              </a:rPr>
              <a:pPr eaLnBrk="1" hangingPunct="1"/>
              <a:t>8</a:t>
            </a:fld>
            <a:endParaRPr lang="en-US">
              <a:solidFill>
                <a:prstClr val="black"/>
              </a:solidFill>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US" sz="900" smtClean="0"/>
              <a:t>NOW _HOW_ (you might ask) can all the PISCIVORE BIOMASS I have just described co-exist with lower-trophic level fishes on reefs like those in the NWHI and THESE UNFISHED  ATOLLS in the Northern LINE ISLANDS ?!?</a:t>
            </a:r>
          </a:p>
          <a:p>
            <a:pPr eaLnBrk="1" hangingPunct="1">
              <a:lnSpc>
                <a:spcPct val="90000"/>
              </a:lnSpc>
            </a:pPr>
            <a:r>
              <a:rPr lang="en-US" sz="900" smtClean="0"/>
              <a:t>THIS and the FOLLOWING DIAGRAM QUALITATIVELY ILLUSTRATES WHAT WE BELIEVE IS OCCURRING. …</a:t>
            </a:r>
          </a:p>
          <a:p>
            <a:pPr eaLnBrk="1" hangingPunct="1">
              <a:lnSpc>
                <a:spcPct val="90000"/>
              </a:lnSpc>
            </a:pPr>
            <a:r>
              <a:rPr lang="en-US" sz="900" smtClean="0"/>
              <a:t>There are TWO, DISTINCTLY DIFFERENT ENTITIES – PRODUCTION and BIOMASS -- that one MUST KEEP SEPARATE. …</a:t>
            </a:r>
          </a:p>
          <a:p>
            <a:pPr eaLnBrk="1" hangingPunct="1">
              <a:lnSpc>
                <a:spcPct val="90000"/>
              </a:lnSpc>
            </a:pPr>
            <a:r>
              <a:rPr lang="en-US" sz="900" smtClean="0"/>
              <a:t>PRODUCTION, unlike BIOMASS, is DYNAMIC.</a:t>
            </a:r>
          </a:p>
          <a:p>
            <a:pPr eaLnBrk="1" hangingPunct="1">
              <a:lnSpc>
                <a:spcPct val="90000"/>
              </a:lnSpc>
            </a:pPr>
            <a:r>
              <a:rPr lang="en-US" sz="900" smtClean="0"/>
              <a:t>PRODUCTION represents a PROCESS – the RATE of BIOMASS CREATION and DESTRUCTION. …</a:t>
            </a:r>
          </a:p>
          <a:p>
            <a:pPr eaLnBrk="1" hangingPunct="1">
              <a:lnSpc>
                <a:spcPct val="90000"/>
              </a:lnSpc>
            </a:pPr>
            <a:r>
              <a:rPr lang="en-US" sz="900" smtClean="0"/>
              <a:t>BIOMASS, conversely, is STATIC – a simple measure of STANDING STOCK.</a:t>
            </a:r>
          </a:p>
          <a:p>
            <a:pPr eaLnBrk="1" hangingPunct="1">
              <a:lnSpc>
                <a:spcPct val="90000"/>
              </a:lnSpc>
            </a:pPr>
            <a:r>
              <a:rPr lang="en-US" sz="900" smtClean="0"/>
              <a:t>These TWO DIFFERENT METRICS _THUS_ have VERY DIFFERENT ATTRIBUTES.</a:t>
            </a:r>
          </a:p>
          <a:p>
            <a:pPr eaLnBrk="1" hangingPunct="1">
              <a:lnSpc>
                <a:spcPct val="90000"/>
              </a:lnSpc>
            </a:pPr>
            <a:r>
              <a:rPr lang="en-US" sz="900" smtClean="0"/>
              <a:t>The PRODUCTION PYRAMID (TOP FIGURE) schematically depicts the “CLASSICAL” TROPHIC PYRAMID with a conventional 10% TRANSFER EFFICIENCY. … TERTIARY CONSUMERs at the APEX of this PRODUCTION PYRAMID MUST be LOWEST in actual PRODUCTION.  </a:t>
            </a:r>
          </a:p>
          <a:p>
            <a:pPr eaLnBrk="1" hangingPunct="1">
              <a:lnSpc>
                <a:spcPct val="90000"/>
              </a:lnSpc>
            </a:pPr>
            <a:r>
              <a:rPr lang="en-US" sz="900" smtClean="0"/>
              <a:t>The INVERTED BIOMASS PYRAMID (BOTTOM FIGURE) is QUALITATIVELY APPORTIONED to RESEMBLE a TYPICAL SITUATION on UNFISHED NWHI REEFs.</a:t>
            </a:r>
          </a:p>
          <a:p>
            <a:pPr eaLnBrk="1" hangingPunct="1">
              <a:lnSpc>
                <a:spcPct val="90000"/>
              </a:lnSpc>
            </a:pPr>
            <a:r>
              <a:rPr lang="en-US" sz="900" smtClean="0"/>
              <a:t>SEVERAL KEY FACTORS FACILITATE INVERSION of the BIOMASS PYRAMID, including …</a:t>
            </a:r>
          </a:p>
          <a:p>
            <a:pPr eaLnBrk="1" hangingPunct="1">
              <a:lnSpc>
                <a:spcPct val="90000"/>
              </a:lnSpc>
            </a:pPr>
            <a:r>
              <a:rPr lang="en-US" sz="900" smtClean="0"/>
              <a:t>“DIFFUSE” PREDATION (eg, PISCIVOREs CONSUME PRIMARY CONSUMER-HERBIVORES as WELL as SECONADRY CONSUMER-INVERTEBRATE-FEEDERs (and other, NON-FISH -- eg lobster, octopus -- PREY);</a:t>
            </a:r>
          </a:p>
          <a:p>
            <a:pPr eaLnBrk="1" hangingPunct="1">
              <a:lnSpc>
                <a:spcPct val="90000"/>
              </a:lnSpc>
            </a:pPr>
            <a:r>
              <a:rPr lang="en-US" sz="900" smtClean="0"/>
              <a:t>As cold-blooded organisms, reef and other fishes have TROPHIC EFFICIENCIES that RANGE MUCH HIGHER than those viewed as conventional for warm-blooded organisms; and</a:t>
            </a:r>
          </a:p>
          <a:p>
            <a:pPr eaLnBrk="1" hangingPunct="1">
              <a:lnSpc>
                <a:spcPct val="90000"/>
              </a:lnSpc>
            </a:pPr>
            <a:r>
              <a:rPr lang="en-US" sz="900" smtClean="0"/>
              <a:t>DISPARATE TURNOVER RATES of SMALL-BODIED PREY vs LRG-BODIED PISCIVORE FISHES</a:t>
            </a:r>
          </a:p>
          <a:p>
            <a:pPr eaLnBrk="1" hangingPunct="1">
              <a:lnSpc>
                <a:spcPct val="90000"/>
              </a:lnSpc>
            </a:pPr>
            <a:r>
              <a:rPr lang="en-US" sz="900" smtClean="0"/>
              <a:t>[If one further considers the ADDED EFFECT of a SUBSIDY by PLANKTONIC IMPORT of OFF-REEF PROCTION (LIKELY CONSIDERABLE on ATOLL FOREREEFs) , it is CLEAR that an INVERTED BIOMASS PYRAMID is NOT ONLY POSSIBLE BUT ALMOST ASSURED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EA5DB9-B6DD-4F63-9615-05B24901814A}" type="slidenum">
              <a:rPr lang="en-US">
                <a:solidFill>
                  <a:prstClr val="black"/>
                </a:solidFill>
              </a:rPr>
              <a:pPr/>
              <a:t>9</a:t>
            </a:fld>
            <a:endParaRPr lang="en-US">
              <a:solidFill>
                <a:prstClr val="black"/>
              </a:solidFill>
            </a:endParaRPr>
          </a:p>
        </p:txBody>
      </p:sp>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p:txBody>
          <a:bodyPr/>
          <a:lstStyle/>
          <a:p>
            <a:r>
              <a:rPr lang="en-US"/>
              <a:t>The BIOMASS DENSITIES of THESE 2 SPP --- the TARGETED PEACOCK HIND and the NON-TARGETED DARKFIN HIND – SHOW EXACTLY the RESPONSE ONE MIGHT PREDICT ALONG the EXPLOITATION GRADIENT from TOTALLY UNFISHED KINGMAN to HEAVILY FISHED CHRISTMAS. …</a:t>
            </a:r>
          </a:p>
          <a:p>
            <a:r>
              <a:rPr lang="en-US"/>
              <a:t>It is TEMPTING to SPECULATE that DARKFIN HIND POPULATION at CHRISTMAS has EXPANDED in RESPONSE to COMPETITIVE RELEASE RESULTING from FISHING DOWN its LARGER-BODIED CONGENER. …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005EFF2-EC1C-4892-BE35-EBB9D4F097B2}" type="slidenum">
              <a:rPr lang="en-US" smtClean="0">
                <a:solidFill>
                  <a:prstClr val="black"/>
                </a:solidFill>
              </a:rPr>
              <a:pPr/>
              <a:t>10</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2918CC-DBA0-4350-9434-1E8686C89E57}" type="slidenum">
              <a:rPr lang="en-US">
                <a:solidFill>
                  <a:prstClr val="black"/>
                </a:solidFill>
              </a:rPr>
              <a:pPr/>
              <a:t>11</a:t>
            </a:fld>
            <a:endParaRPr lang="en-US">
              <a:solidFill>
                <a:prstClr val="black"/>
              </a:solidFill>
            </a:endParaRPr>
          </a:p>
        </p:txBody>
      </p:sp>
      <p:sp>
        <p:nvSpPr>
          <p:cNvPr id="215042" name="Rectangle 2"/>
          <p:cNvSpPr>
            <a:spLocks noGrp="1" noRot="1" noChangeAspect="1" noChangeArrowheads="1" noTextEdit="1"/>
          </p:cNvSpPr>
          <p:nvPr>
            <p:ph type="sldImg"/>
          </p:nvPr>
        </p:nvSpPr>
        <p:spPr>
          <a:ln/>
        </p:spPr>
      </p:sp>
      <p:sp>
        <p:nvSpPr>
          <p:cNvPr id="215043" name="Rectangle 3"/>
          <p:cNvSpPr>
            <a:spLocks noGrp="1" noChangeArrowheads="1"/>
          </p:cNvSpPr>
          <p:nvPr>
            <p:ph type="body" idx="1"/>
          </p:nvPr>
        </p:nvSpPr>
        <p:spPr/>
        <p:txBody>
          <a:bodyPr/>
          <a:lstStyle/>
          <a:p>
            <a:r>
              <a:rPr lang="en-US"/>
              <a:t>ADDITIONAL INSIGHTS into the EFFECTS OF FISHING are EVIDENT FROM the BODY LENGTH DISTNs of PISCIVOROUS PREDATORs and THEIR PLANKTIVOROUS PREY at the 4 ATOLLs. …</a:t>
            </a:r>
          </a:p>
          <a:p>
            <a:r>
              <a:rPr lang="en-US"/>
              <a:t>PERHAPS MOST STRIKING is the PROGRESSIVE SHIFT to SMALLER and SMALLER MEDIAN BODY SIZES of PISCIVORES ALONG the EXPLOITATION GRADIENT (from LEAST FISHED at KINGMAN-PALMYRA, to SOMEWHAT FISHED at FANNING, to HEAVILY FISHED at CHRISTMAS. …</a:t>
            </a:r>
          </a:p>
          <a:p>
            <a:r>
              <a:rPr lang="en-US"/>
              <a:t>LESS APPARENT BUT JUST AS FUNCTIONALLY IMPORTANT is the SHIFT to the LEFT in SIZE FREQUENCIES of PLANKTIVOREs ie, to DISPROPORTIONATELY MORE of the SMALLEST LENGTH CLASS (3-cm TL) – altho the median body lengths of planktivores is the same at all atolls) -- as well as NUMERIC RESPONSE (DECREASE in NUMBERS) of PREY FISHES at KINGMAN, where PLANKTIVOREs MUST BE the MOST HEAVILY CROPPED by PISCIVORES. …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0EEB1BC-D2B2-4C23-941D-C09626958634}" type="slidenum">
              <a:rPr lang="en-US">
                <a:solidFill>
                  <a:prstClr val="black"/>
                </a:solidFill>
              </a:rPr>
              <a:pPr eaLnBrk="1" hangingPunct="1"/>
              <a:t>12</a:t>
            </a:fld>
            <a:endParaRPr lang="en-US">
              <a:solidFill>
                <a:prstClr val="black"/>
              </a:solidFill>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88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D277A3E-97A6-45A2-85ED-914783F9AE24}" type="slidenum">
              <a:rPr lang="en-US">
                <a:solidFill>
                  <a:prstClr val="black"/>
                </a:solidFill>
              </a:rPr>
              <a:pPr eaLnBrk="1" hangingPunct="1"/>
              <a:t>14</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E81FB5D-18CE-4530-8728-C92C6AD2A068}" type="slidenum">
              <a:rPr lang="en-US">
                <a:solidFill>
                  <a:prstClr val="black"/>
                </a:solidFill>
              </a:rPr>
              <a:pPr eaLnBrk="1" hangingPunct="1"/>
              <a:t>16</a:t>
            </a:fld>
            <a:endParaRPr lang="en-US">
              <a:solidFill>
                <a:prstClr val="black"/>
              </a:solidFill>
            </a:endParaRPr>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latin typeface="Arial" charset="0"/>
              </a:rPr>
              <a:t>Or _BOTH_ LARVAL SUBSIDY _AND_ COMPENSATORY POST-SETTLEMENT SURVIVAL?</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782721A-8E0A-4019-97A3-7D031EBA7720}" type="datetimeFigureOut">
              <a:rPr lang="en-US" smtClean="0"/>
              <a:t>7/8/2012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CA6FC0-6B4B-4098-896A-6E60B2A79F86}" type="slidenum">
              <a:rPr lang="en-US" smtClean="0"/>
              <a:t>‹#›</a:t>
            </a:fld>
            <a:endParaRPr lang="en-US"/>
          </a:p>
        </p:txBody>
      </p:sp>
    </p:spTree>
    <p:extLst>
      <p:ext uri="{BB962C8B-B14F-4D97-AF65-F5344CB8AC3E}">
        <p14:creationId xmlns:p14="http://schemas.microsoft.com/office/powerpoint/2010/main" val="3567201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82721A-8E0A-4019-97A3-7D031EBA7720}" type="datetimeFigureOut">
              <a:rPr lang="en-US" smtClean="0"/>
              <a:t>7/8/2012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CA6FC0-6B4B-4098-896A-6E60B2A79F86}" type="slidenum">
              <a:rPr lang="en-US" smtClean="0"/>
              <a:t>‹#›</a:t>
            </a:fld>
            <a:endParaRPr lang="en-US"/>
          </a:p>
        </p:txBody>
      </p:sp>
    </p:spTree>
    <p:extLst>
      <p:ext uri="{BB962C8B-B14F-4D97-AF65-F5344CB8AC3E}">
        <p14:creationId xmlns:p14="http://schemas.microsoft.com/office/powerpoint/2010/main" val="1592053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82721A-8E0A-4019-97A3-7D031EBA7720}" type="datetimeFigureOut">
              <a:rPr lang="en-US" smtClean="0"/>
              <a:t>7/8/2012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CA6FC0-6B4B-4098-896A-6E60B2A79F86}" type="slidenum">
              <a:rPr lang="en-US" smtClean="0"/>
              <a:t>‹#›</a:t>
            </a:fld>
            <a:endParaRPr lang="en-US"/>
          </a:p>
        </p:txBody>
      </p:sp>
    </p:spTree>
    <p:extLst>
      <p:ext uri="{BB962C8B-B14F-4D97-AF65-F5344CB8AC3E}">
        <p14:creationId xmlns:p14="http://schemas.microsoft.com/office/powerpoint/2010/main" val="2567907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782721A-8E0A-4019-97A3-7D031EBA7720}" type="datetimeFigureOut">
              <a:rPr lang="en-US" smtClean="0"/>
              <a:t>7/8/2012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CA6FC0-6B4B-4098-896A-6E60B2A79F86}" type="slidenum">
              <a:rPr lang="en-US" smtClean="0"/>
              <a:t>‹#›</a:t>
            </a:fld>
            <a:endParaRPr lang="en-US"/>
          </a:p>
        </p:txBody>
      </p:sp>
    </p:spTree>
    <p:extLst>
      <p:ext uri="{BB962C8B-B14F-4D97-AF65-F5344CB8AC3E}">
        <p14:creationId xmlns:p14="http://schemas.microsoft.com/office/powerpoint/2010/main" val="2251711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782721A-8E0A-4019-97A3-7D031EBA7720}" type="datetimeFigureOut">
              <a:rPr lang="en-US" smtClean="0"/>
              <a:t>7/8/2012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CA6FC0-6B4B-4098-896A-6E60B2A79F86}" type="slidenum">
              <a:rPr lang="en-US" smtClean="0"/>
              <a:t>‹#›</a:t>
            </a:fld>
            <a:endParaRPr lang="en-US"/>
          </a:p>
        </p:txBody>
      </p:sp>
    </p:spTree>
    <p:extLst>
      <p:ext uri="{BB962C8B-B14F-4D97-AF65-F5344CB8AC3E}">
        <p14:creationId xmlns:p14="http://schemas.microsoft.com/office/powerpoint/2010/main" val="509980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782721A-8E0A-4019-97A3-7D031EBA7720}" type="datetimeFigureOut">
              <a:rPr lang="en-US" smtClean="0"/>
              <a:t>7/8/2012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CA6FC0-6B4B-4098-896A-6E60B2A79F86}" type="slidenum">
              <a:rPr lang="en-US" smtClean="0"/>
              <a:t>‹#›</a:t>
            </a:fld>
            <a:endParaRPr lang="en-US"/>
          </a:p>
        </p:txBody>
      </p:sp>
    </p:spTree>
    <p:extLst>
      <p:ext uri="{BB962C8B-B14F-4D97-AF65-F5344CB8AC3E}">
        <p14:creationId xmlns:p14="http://schemas.microsoft.com/office/powerpoint/2010/main" val="1097560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82721A-8E0A-4019-97A3-7D031EBA7720}" type="datetimeFigureOut">
              <a:rPr lang="en-US" smtClean="0"/>
              <a:t>7/8/2012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CA6FC0-6B4B-4098-896A-6E60B2A79F86}" type="slidenum">
              <a:rPr lang="en-US" smtClean="0"/>
              <a:t>‹#›</a:t>
            </a:fld>
            <a:endParaRPr lang="en-US"/>
          </a:p>
        </p:txBody>
      </p:sp>
    </p:spTree>
    <p:extLst>
      <p:ext uri="{BB962C8B-B14F-4D97-AF65-F5344CB8AC3E}">
        <p14:creationId xmlns:p14="http://schemas.microsoft.com/office/powerpoint/2010/main" val="1508988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82721A-8E0A-4019-97A3-7D031EBA7720}" type="datetimeFigureOut">
              <a:rPr lang="en-US" smtClean="0"/>
              <a:t>7/8/2012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CA6FC0-6B4B-4098-896A-6E60B2A79F86}" type="slidenum">
              <a:rPr lang="en-US" smtClean="0"/>
              <a:t>‹#›</a:t>
            </a:fld>
            <a:endParaRPr lang="en-US"/>
          </a:p>
        </p:txBody>
      </p:sp>
    </p:spTree>
    <p:extLst>
      <p:ext uri="{BB962C8B-B14F-4D97-AF65-F5344CB8AC3E}">
        <p14:creationId xmlns:p14="http://schemas.microsoft.com/office/powerpoint/2010/main" val="3991154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82721A-8E0A-4019-97A3-7D031EBA7720}" type="datetimeFigureOut">
              <a:rPr lang="en-US" smtClean="0"/>
              <a:t>7/8/2012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CA6FC0-6B4B-4098-896A-6E60B2A79F86}" type="slidenum">
              <a:rPr lang="en-US" smtClean="0"/>
              <a:t>‹#›</a:t>
            </a:fld>
            <a:endParaRPr lang="en-US"/>
          </a:p>
        </p:txBody>
      </p:sp>
    </p:spTree>
    <p:extLst>
      <p:ext uri="{BB962C8B-B14F-4D97-AF65-F5344CB8AC3E}">
        <p14:creationId xmlns:p14="http://schemas.microsoft.com/office/powerpoint/2010/main" val="1880360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82721A-8E0A-4019-97A3-7D031EBA7720}" type="datetimeFigureOut">
              <a:rPr lang="en-US" smtClean="0"/>
              <a:t>7/8/2012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CA6FC0-6B4B-4098-896A-6E60B2A79F86}" type="slidenum">
              <a:rPr lang="en-US" smtClean="0"/>
              <a:t>‹#›</a:t>
            </a:fld>
            <a:endParaRPr lang="en-US"/>
          </a:p>
        </p:txBody>
      </p:sp>
    </p:spTree>
    <p:extLst>
      <p:ext uri="{BB962C8B-B14F-4D97-AF65-F5344CB8AC3E}">
        <p14:creationId xmlns:p14="http://schemas.microsoft.com/office/powerpoint/2010/main" val="2709059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82721A-8E0A-4019-97A3-7D031EBA7720}" type="datetimeFigureOut">
              <a:rPr lang="en-US" smtClean="0"/>
              <a:t>7/8/2012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CA6FC0-6B4B-4098-896A-6E60B2A79F86}" type="slidenum">
              <a:rPr lang="en-US" smtClean="0"/>
              <a:t>‹#›</a:t>
            </a:fld>
            <a:endParaRPr lang="en-US"/>
          </a:p>
        </p:txBody>
      </p:sp>
    </p:spTree>
    <p:extLst>
      <p:ext uri="{BB962C8B-B14F-4D97-AF65-F5344CB8AC3E}">
        <p14:creationId xmlns:p14="http://schemas.microsoft.com/office/powerpoint/2010/main" val="4220498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0190602-DB36-46E3-831C-95A52F7BD79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967736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96477A5-46E9-4168-A223-9214DE5B942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089190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2480691-8B36-43D5-B328-44CFD788E92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579400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81BC827-03C8-4B72-BE48-089F17D9831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61004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774C1C37-1293-4F54-A6C7-4234042141B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188727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6BD293BE-EBC3-439B-90BC-669BCB244DC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322060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2466A64D-581C-487F-8864-FF058774D0E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345063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77A87DE-DD69-4534-8D34-A835CC5BEA1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168625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9BD6BF6-B439-4A8B-A749-60A72AFD86D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361367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CD62211-FBD0-4DE5-BC35-8C6D4359333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032648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F9BA472-63BB-4D0D-9B85-95F649200CF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677145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3AC0946C-9A9A-43B5-8DDF-8CC63D00F23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174704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AE3183EE-AFC6-44B2-8031-4EC09A21DB2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353814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4ADDF7D7-A46B-4A58-9B3D-DD9A9DE4802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305039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38588"/>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4DCEE590-96DD-4190-AC51-C8F50D4ACC3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863247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CEF8713B-92BE-49C5-926D-8027698A1F6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196565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fld id="{F0C895D4-7744-4B26-AE19-C72ADD4F0D5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56199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1FF6D91B-D521-48DF-901D-05E19456E22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611026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0190602-DB36-46E3-831C-95A52F7BD79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539735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96477A5-46E9-4168-A223-9214DE5B942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529698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2480691-8B36-43D5-B328-44CFD788E92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826065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81BC827-03C8-4B72-BE48-089F17D9831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825072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774C1C37-1293-4F54-A6C7-4234042141B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711152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6BD293BE-EBC3-439B-90BC-669BCB244DC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996343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2466A64D-581C-487F-8864-FF058774D0E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331208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77A87DE-DD69-4534-8D34-A835CC5BEA1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752116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9BD6BF6-B439-4A8B-A749-60A72AFD86D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782635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CD62211-FBD0-4DE5-BC35-8C6D4359333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729367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F9BA472-63BB-4D0D-9B85-95F649200CF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6119154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3AC0946C-9A9A-43B5-8DDF-8CC63D00F23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0305028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AE3183EE-AFC6-44B2-8031-4EC09A21DB2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180070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4ADDF7D7-A46B-4A58-9B3D-DD9A9DE4802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6928474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38588"/>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4DCEE590-96DD-4190-AC51-C8F50D4ACC3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415652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CEF8713B-92BE-49C5-926D-8027698A1F6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918279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fld id="{F0C895D4-7744-4B26-AE19-C72ADD4F0D5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807536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1FF6D91B-D521-48DF-901D-05E19456E22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4636981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0190602-DB36-46E3-831C-95A52F7BD79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702073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96477A5-46E9-4168-A223-9214DE5B942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726414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2480691-8B36-43D5-B328-44CFD788E92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1126135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81BC827-03C8-4B72-BE48-089F17D9831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0018683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774C1C37-1293-4F54-A6C7-4234042141B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4647118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6BD293BE-EBC3-439B-90BC-669BCB244DC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9116784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2466A64D-581C-487F-8864-FF058774D0E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3490654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77A87DE-DD69-4534-8D34-A835CC5BEA1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9092754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9BD6BF6-B439-4A8B-A749-60A72AFD86D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0851363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CD62211-FBD0-4DE5-BC35-8C6D4359333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430271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F9BA472-63BB-4D0D-9B85-95F649200CF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871369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3AC0946C-9A9A-43B5-8DDF-8CC63D00F23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9807561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AE3183EE-AFC6-44B2-8031-4EC09A21DB2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6279666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4ADDF7D7-A46B-4A58-9B3D-DD9A9DE4802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6269666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38588"/>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4DCEE590-96DD-4190-AC51-C8F50D4ACC3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2740218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CEF8713B-92BE-49C5-926D-8027698A1F6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4925024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fld id="{F0C895D4-7744-4B26-AE19-C72ADD4F0D5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6122103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1FF6D91B-D521-48DF-901D-05E19456E22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6530901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0190602-DB36-46E3-831C-95A52F7BD79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2894068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96477A5-46E9-4168-A223-9214DE5B942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6528668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2480691-8B36-43D5-B328-44CFD788E92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0749997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81BC827-03C8-4B72-BE48-089F17D9831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2066680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774C1C37-1293-4F54-A6C7-4234042141B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4877327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6BD293BE-EBC3-439B-90BC-669BCB244DC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197285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2466A64D-581C-487F-8864-FF058774D0E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8812153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77A87DE-DD69-4534-8D34-A835CC5BEA1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6245012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9BD6BF6-B439-4A8B-A749-60A72AFD86D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6424344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CD62211-FBD0-4DE5-BC35-8C6D4359333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2906591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F9BA472-63BB-4D0D-9B85-95F649200CF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8108081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3AC0946C-9A9A-43B5-8DDF-8CC63D00F23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2810085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AE3183EE-AFC6-44B2-8031-4EC09A21DB2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5501672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4ADDF7D7-A46B-4A58-9B3D-DD9A9DE4802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681206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38588"/>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4DCEE590-96DD-4190-AC51-C8F50D4ACC3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7572235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CEF8713B-92BE-49C5-926D-8027698A1F6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0561018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fld id="{F0C895D4-7744-4B26-AE19-C72ADD4F0D5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7560179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1FF6D91B-D521-48DF-901D-05E19456E22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5731956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D6911E2-72E4-4709-BE49-8126EA7F132A}" type="datetimeFigureOut">
              <a:rPr lang="en-US" smtClean="0">
                <a:solidFill>
                  <a:prstClr val="black">
                    <a:tint val="75000"/>
                  </a:prstClr>
                </a:solidFill>
              </a:rPr>
              <a:pPr/>
              <a:t>7/8/2012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01DD44A-14EF-44FB-9FCE-3EB2E07BBD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090155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6911E2-72E4-4709-BE49-8126EA7F132A}" type="datetimeFigureOut">
              <a:rPr lang="en-US" smtClean="0">
                <a:solidFill>
                  <a:prstClr val="black">
                    <a:tint val="75000"/>
                  </a:prstClr>
                </a:solidFill>
              </a:rPr>
              <a:pPr/>
              <a:t>7/8/2012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01DD44A-14EF-44FB-9FCE-3EB2E07BBD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119582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6911E2-72E4-4709-BE49-8126EA7F132A}" type="datetimeFigureOut">
              <a:rPr lang="en-US" smtClean="0">
                <a:solidFill>
                  <a:prstClr val="black">
                    <a:tint val="75000"/>
                  </a:prstClr>
                </a:solidFill>
              </a:rPr>
              <a:pPr/>
              <a:t>7/8/2012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01DD44A-14EF-44FB-9FCE-3EB2E07BBD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33037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D6911E2-72E4-4709-BE49-8126EA7F132A}" type="datetimeFigureOut">
              <a:rPr lang="en-US" smtClean="0">
                <a:solidFill>
                  <a:prstClr val="black">
                    <a:tint val="75000"/>
                  </a:prstClr>
                </a:solidFill>
              </a:rPr>
              <a:pPr/>
              <a:t>7/8/2012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01DD44A-14EF-44FB-9FCE-3EB2E07BBD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367596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D6911E2-72E4-4709-BE49-8126EA7F132A}" type="datetimeFigureOut">
              <a:rPr lang="en-US" smtClean="0">
                <a:solidFill>
                  <a:prstClr val="black">
                    <a:tint val="75000"/>
                  </a:prstClr>
                </a:solidFill>
              </a:rPr>
              <a:pPr/>
              <a:t>7/8/2012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01DD44A-14EF-44FB-9FCE-3EB2E07BBD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544663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D6911E2-72E4-4709-BE49-8126EA7F132A}" type="datetimeFigureOut">
              <a:rPr lang="en-US" smtClean="0">
                <a:solidFill>
                  <a:prstClr val="black">
                    <a:tint val="75000"/>
                  </a:prstClr>
                </a:solidFill>
              </a:rPr>
              <a:pPr/>
              <a:t>7/8/2012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01DD44A-14EF-44FB-9FCE-3EB2E07BBD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9567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6911E2-72E4-4709-BE49-8126EA7F132A}" type="datetimeFigureOut">
              <a:rPr lang="en-US" smtClean="0">
                <a:solidFill>
                  <a:prstClr val="black">
                    <a:tint val="75000"/>
                  </a:prstClr>
                </a:solidFill>
              </a:rPr>
              <a:pPr/>
              <a:t>7/8/2012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01DD44A-14EF-44FB-9FCE-3EB2E07BBD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820228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6911E2-72E4-4709-BE49-8126EA7F132A}" type="datetimeFigureOut">
              <a:rPr lang="en-US" smtClean="0">
                <a:solidFill>
                  <a:prstClr val="black">
                    <a:tint val="75000"/>
                  </a:prstClr>
                </a:solidFill>
              </a:rPr>
              <a:pPr/>
              <a:t>7/8/2012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01DD44A-14EF-44FB-9FCE-3EB2E07BBD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941664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6911E2-72E4-4709-BE49-8126EA7F132A}" type="datetimeFigureOut">
              <a:rPr lang="en-US" smtClean="0">
                <a:solidFill>
                  <a:prstClr val="black">
                    <a:tint val="75000"/>
                  </a:prstClr>
                </a:solidFill>
              </a:rPr>
              <a:pPr/>
              <a:t>7/8/2012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01DD44A-14EF-44FB-9FCE-3EB2E07BBD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527448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6911E2-72E4-4709-BE49-8126EA7F132A}" type="datetimeFigureOut">
              <a:rPr lang="en-US" smtClean="0">
                <a:solidFill>
                  <a:prstClr val="black">
                    <a:tint val="75000"/>
                  </a:prstClr>
                </a:solidFill>
              </a:rPr>
              <a:pPr/>
              <a:t>7/8/2012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01DD44A-14EF-44FB-9FCE-3EB2E07BBD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3412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6911E2-72E4-4709-BE49-8126EA7F132A}" type="datetimeFigureOut">
              <a:rPr lang="en-US" smtClean="0">
                <a:solidFill>
                  <a:prstClr val="black">
                    <a:tint val="75000"/>
                  </a:prstClr>
                </a:solidFill>
              </a:rPr>
              <a:pPr/>
              <a:t>7/8/2012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01DD44A-14EF-44FB-9FCE-3EB2E07BBD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910806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F4B2352-C275-4BE8-96E8-6558FC4C32E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803388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C3F2020-F307-4563-A69B-726ACB98463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6367672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D5ECC2A-D6FB-4E75-ACC7-31487C0C77C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1879949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C6E35BC-A127-49FF-8166-02FF708F23E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6995547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F96D3BE-AE2F-479E-8281-0CC8CF82201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3393734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CD4F1EF-4B43-47B4-A73B-292FBD64399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1847585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4A69DCA-CB66-4225-8C19-091D96265C3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2940691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C6687A4-3161-47DE-882C-048760C4A16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160627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9413FE5-BC03-4350-92BF-311E5BED4FB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1427220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6D0D499-D34A-4804-9258-88950E75A0E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3546955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29CCD3C-3164-4951-9718-2020987AAB1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5478025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787CB53B-E862-4876-AB16-D9DEBBA3AC6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1772840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C1664672-5E9C-488D-96EA-DD48AEA18F9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8960238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2FA58B1-A213-4D29-8596-59410257A11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2923661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EBC36D5-14F4-44E6-A0AA-505323266BD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9595594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38588"/>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E62B8C6-F862-44E2-B8EC-D7178580F2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7510324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BE6C391-3D96-4591-AEB8-AFAB17D5889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564857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F4B2352-C275-4BE8-96E8-6558FC4C32E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0015799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C3F2020-F307-4563-A69B-726ACB98463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8622547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D5ECC2A-D6FB-4E75-ACC7-31487C0C77C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4112857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C6E35BC-A127-49FF-8166-02FF708F23E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8066908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F96D3BE-AE2F-479E-8281-0CC8CF82201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9900439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CD4F1EF-4B43-47B4-A73B-292FBD64399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722516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4A69DCA-CB66-4225-8C19-091D96265C3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8620605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C6687A4-3161-47DE-882C-048760C4A16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8447126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9413FE5-BC03-4350-92BF-311E5BED4FB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8645330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6D0D499-D34A-4804-9258-88950E75A0E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283787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29CCD3C-3164-4951-9718-2020987AAB1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98146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787CB53B-E862-4876-AB16-D9DEBBA3AC6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2849342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C1664672-5E9C-488D-96EA-DD48AEA18F9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2243578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2FA58B1-A213-4D29-8596-59410257A11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3099060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EBC36D5-14F4-44E6-A0AA-505323266BD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368519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38588"/>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E62B8C6-F862-44E2-B8EC-D7178580F2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0310387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BE6C391-3D96-4591-AEB8-AFAB17D5889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2926905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A5EB647-F917-4350-BE14-66BB28ECECF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4731895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0E7A74-2753-4BCA-A9E0-9338BEF498C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0189024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02A3028-BE19-4343-8FA9-AEED3BC6F13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0125272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3F367D2-51B6-458E-8796-7167B57E49C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646216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23F1974-508A-4151-9D9C-533BE9B990A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7578635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C48012D-065C-4464-9B37-6C1CECB53CE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7824097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9D6BC7C-8B2B-4368-B6C7-1FE641AF3A7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1344232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F414F8D-4C14-4855-A883-36643B3131A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0050095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C4F6444-4ACE-4E99-8E30-18729973BE1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761812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A27BA98-2877-4086-A19B-BA731039741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0945060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D000AC1-8A4F-4FAC-BCED-3796C3276D1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2856868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B1DA0EE-DCFF-46FC-824B-65F1D1DEF2B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03157461"/>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9F00125A-B0C6-4CF4-907F-F5A5AAA153F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815228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4BAE9EA-0AEC-4580-B0D8-5B14C239177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808712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38588"/>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0F9AF15-213E-4306-9C88-13095A56158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0145990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63A87E1-2469-4994-8977-F8740CDBEBC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0668082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B59B8BF-1268-4015-A7FF-BD9B23008A3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87539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E26480DA-D260-42FA-9ECE-DB5EC3A12D8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1063906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4"/>
          <p:cNvSpPr>
            <a:spLocks/>
          </p:cNvSpPr>
          <p:nvPr/>
        </p:nvSpPr>
        <p:spPr bwMode="auto">
          <a:xfrm>
            <a:off x="285750" y="2803525"/>
            <a:ext cx="1588" cy="3035300"/>
          </a:xfrm>
          <a:custGeom>
            <a:avLst/>
            <a:gdLst>
              <a:gd name="T0" fmla="*/ 0 w 1588"/>
              <a:gd name="T1" fmla="*/ 0 h 1912"/>
              <a:gd name="T2" fmla="*/ 0 w 1588"/>
              <a:gd name="T3" fmla="*/ 2147483647 h 1912"/>
              <a:gd name="T4" fmla="*/ 0 w 1588"/>
              <a:gd name="T5" fmla="*/ 2147483647 h 1912"/>
              <a:gd name="T6" fmla="*/ 0 w 1588"/>
              <a:gd name="T7" fmla="*/ 2147483647 h 1912"/>
              <a:gd name="T8" fmla="*/ 0 w 1588"/>
              <a:gd name="T9" fmla="*/ 2147483647 h 1912"/>
              <a:gd name="T10" fmla="*/ 0 w 1588"/>
              <a:gd name="T11" fmla="*/ 2147483647 h 1912"/>
              <a:gd name="T12" fmla="*/ 0 w 1588"/>
              <a:gd name="T13" fmla="*/ 0 h 1912"/>
              <a:gd name="T14" fmla="*/ 0 w 1588"/>
              <a:gd name="T15" fmla="*/ 0 h 19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88" h="1912">
                <a:moveTo>
                  <a:pt x="0" y="0"/>
                </a:moveTo>
                <a:lnTo>
                  <a:pt x="0" y="6"/>
                </a:lnTo>
                <a:lnTo>
                  <a:pt x="0" y="60"/>
                </a:lnTo>
                <a:lnTo>
                  <a:pt x="0" y="1912"/>
                </a:lnTo>
                <a:lnTo>
                  <a:pt x="0" y="0"/>
                </a:lnTo>
                <a:close/>
              </a:path>
            </a:pathLst>
          </a:custGeom>
          <a:solidFill>
            <a:srgbClr val="6BBA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FFFFFF"/>
              </a:solidFill>
            </a:endParaRPr>
          </a:p>
        </p:txBody>
      </p:sp>
      <p:sp>
        <p:nvSpPr>
          <p:cNvPr id="77826" name="Rectangle 2"/>
          <p:cNvSpPr>
            <a:spLocks noGrp="1" noChangeArrowheads="1"/>
          </p:cNvSpPr>
          <p:nvPr>
            <p:ph type="ctrTitle" sz="quarter"/>
          </p:nvPr>
        </p:nvSpPr>
        <p:spPr>
          <a:xfrm>
            <a:off x="685800" y="1997075"/>
            <a:ext cx="7772400" cy="1431925"/>
          </a:xfrm>
        </p:spPr>
        <p:txBody>
          <a:bodyPr anchor="b" anchorCtr="1"/>
          <a:lstStyle>
            <a:lvl1pPr algn="ctr">
              <a:defRPr/>
            </a:lvl1pPr>
          </a:lstStyle>
          <a:p>
            <a:r>
              <a:rPr lang="en-US"/>
              <a:t>Click to edit Master title style</a:t>
            </a:r>
          </a:p>
        </p:txBody>
      </p:sp>
      <p:sp>
        <p:nvSpPr>
          <p:cNvPr id="77827" name="Rectangle 3"/>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5" name="Rectangle 5"/>
          <p:cNvSpPr>
            <a:spLocks noGrp="1" noChangeArrowheads="1"/>
          </p:cNvSpPr>
          <p:nvPr>
            <p:ph type="ftr" sz="quarter" idx="10"/>
          </p:nvPr>
        </p:nvSpPr>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1"/>
          </p:nvPr>
        </p:nvSpPr>
        <p:spPr/>
        <p:txBody>
          <a:bodyPr/>
          <a:lstStyle>
            <a:lvl1pPr>
              <a:defRPr/>
            </a:lvl1pPr>
          </a:lstStyle>
          <a:p>
            <a:pPr>
              <a:defRPr/>
            </a:pPr>
            <a:fld id="{D45D282F-9929-4416-A4E0-093B28858E35}" type="slidenum">
              <a:rPr lang="en-US">
                <a:solidFill>
                  <a:srgbClr val="FFFFFF"/>
                </a:solidFill>
              </a:rPr>
              <a:pPr>
                <a:defRPr/>
              </a:pPr>
              <a:t>‹#›</a:t>
            </a:fld>
            <a:endParaRPr lang="en-US">
              <a:solidFill>
                <a:srgbClr val="FFFFFF"/>
              </a:solidFill>
            </a:endParaRPr>
          </a:p>
        </p:txBody>
      </p:sp>
      <p:sp>
        <p:nvSpPr>
          <p:cNvPr id="7" name="Rectangle 7"/>
          <p:cNvSpPr>
            <a:spLocks noGrp="1" noChangeArrowheads="1"/>
          </p:cNvSpPr>
          <p:nvPr>
            <p:ph type="dt" sz="quarter" idx="12"/>
          </p:nvPr>
        </p:nvSpPr>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24188586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434F106-7E2A-46CE-B509-4616047CA50A}"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0751044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FFCD262-0270-4BE1-AC38-2CA4E318F44B}"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63401190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688538D-0BEE-4719-9112-939FEBAA80D8}"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683611578"/>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8620BC9-B7A3-46E7-932F-104234CDEB0E}"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7737052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169C071-0B8B-479C-BF30-9D68EC1F9F9D}"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36127594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8C379AE-E1A1-466F-B38F-BBCB69BB47BA}"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6859657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73621D7-5E55-4CB0-94D8-57FC01FCCFF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45996711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BC429E9-E607-4921-8F7B-7F63E96796F7}"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68940762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A4CEA25-0556-4757-A7F6-566B589475DE}"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048906711"/>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92100"/>
            <a:ext cx="2057400" cy="57277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92100"/>
            <a:ext cx="6019800" cy="57277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14D1EC4-EA35-4EC0-9982-BBF4419325FA}"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916211637"/>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8229600" cy="13843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05000"/>
            <a:ext cx="4038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038600"/>
            <a:ext cx="4038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CDFC1A46-7BE2-437D-9BD0-F1D68A565311}"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80849973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8229600" cy="13843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050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05000"/>
            <a:ext cx="4038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038600"/>
            <a:ext cx="4038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0643296B-C7B2-4B50-9351-60409B642B85}"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681671883"/>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8229600" cy="13843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050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4F1A34F-4AA8-4D69-A7DF-2F0FE861B9EE}"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116102876"/>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92100"/>
            <a:ext cx="8229600" cy="5727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109186BC-96EA-4483-8DA3-AC33F9EF286C}"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14012965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92100"/>
            <a:ext cx="8229600" cy="13843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905000"/>
            <a:ext cx="4038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05000"/>
            <a:ext cx="4038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4038600"/>
            <a:ext cx="4038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038600"/>
            <a:ext cx="4038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B9C7342-853B-48A2-A933-0C43AB5D7F24}"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04092647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D2543C9-6197-4D47-900A-AE14186BC6D5}" type="datetimeFigureOut">
              <a:rPr lang="en-US" smtClean="0">
                <a:solidFill>
                  <a:prstClr val="black">
                    <a:tint val="75000"/>
                  </a:prstClr>
                </a:solidFill>
              </a:rPr>
              <a:pPr/>
              <a:t>7/8/2012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1337404-E495-40B8-8B60-7BFF9DDE71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9760126"/>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2543C9-6197-4D47-900A-AE14186BC6D5}" type="datetimeFigureOut">
              <a:rPr lang="en-US" smtClean="0">
                <a:solidFill>
                  <a:prstClr val="black">
                    <a:tint val="75000"/>
                  </a:prstClr>
                </a:solidFill>
              </a:rPr>
              <a:pPr/>
              <a:t>7/8/2012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1337404-E495-40B8-8B60-7BFF9DDE71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352311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2543C9-6197-4D47-900A-AE14186BC6D5}" type="datetimeFigureOut">
              <a:rPr lang="en-US" smtClean="0">
                <a:solidFill>
                  <a:prstClr val="black">
                    <a:tint val="75000"/>
                  </a:prstClr>
                </a:solidFill>
              </a:rPr>
              <a:pPr/>
              <a:t>7/8/2012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1337404-E495-40B8-8B60-7BFF9DDE71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4089587"/>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D2543C9-6197-4D47-900A-AE14186BC6D5}" type="datetimeFigureOut">
              <a:rPr lang="en-US" smtClean="0">
                <a:solidFill>
                  <a:prstClr val="black">
                    <a:tint val="75000"/>
                  </a:prstClr>
                </a:solidFill>
              </a:rPr>
              <a:pPr/>
              <a:t>7/8/2012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1337404-E495-40B8-8B60-7BFF9DDE71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1640005"/>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D2543C9-6197-4D47-900A-AE14186BC6D5}" type="datetimeFigureOut">
              <a:rPr lang="en-US" smtClean="0">
                <a:solidFill>
                  <a:prstClr val="black">
                    <a:tint val="75000"/>
                  </a:prstClr>
                </a:solidFill>
              </a:rPr>
              <a:pPr/>
              <a:t>7/8/2012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1337404-E495-40B8-8B60-7BFF9DDE71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6222083"/>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D2543C9-6197-4D47-900A-AE14186BC6D5}" type="datetimeFigureOut">
              <a:rPr lang="en-US" smtClean="0">
                <a:solidFill>
                  <a:prstClr val="black">
                    <a:tint val="75000"/>
                  </a:prstClr>
                </a:solidFill>
              </a:rPr>
              <a:pPr/>
              <a:t>7/8/2012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1337404-E495-40B8-8B60-7BFF9DDE71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362808"/>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2543C9-6197-4D47-900A-AE14186BC6D5}" type="datetimeFigureOut">
              <a:rPr lang="en-US" smtClean="0">
                <a:solidFill>
                  <a:prstClr val="black">
                    <a:tint val="75000"/>
                  </a:prstClr>
                </a:solidFill>
              </a:rPr>
              <a:pPr/>
              <a:t>7/8/2012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1337404-E495-40B8-8B60-7BFF9DDE71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5537766"/>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2543C9-6197-4D47-900A-AE14186BC6D5}" type="datetimeFigureOut">
              <a:rPr lang="en-US" smtClean="0">
                <a:solidFill>
                  <a:prstClr val="black">
                    <a:tint val="75000"/>
                  </a:prstClr>
                </a:solidFill>
              </a:rPr>
              <a:pPr/>
              <a:t>7/8/2012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1337404-E495-40B8-8B60-7BFF9DDE71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0856423"/>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2543C9-6197-4D47-900A-AE14186BC6D5}" type="datetimeFigureOut">
              <a:rPr lang="en-US" smtClean="0">
                <a:solidFill>
                  <a:prstClr val="black">
                    <a:tint val="75000"/>
                  </a:prstClr>
                </a:solidFill>
              </a:rPr>
              <a:pPr/>
              <a:t>7/8/2012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1337404-E495-40B8-8B60-7BFF9DDE71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5812519"/>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2543C9-6197-4D47-900A-AE14186BC6D5}" type="datetimeFigureOut">
              <a:rPr lang="en-US" smtClean="0">
                <a:solidFill>
                  <a:prstClr val="black">
                    <a:tint val="75000"/>
                  </a:prstClr>
                </a:solidFill>
              </a:rPr>
              <a:pPr/>
              <a:t>7/8/2012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1337404-E495-40B8-8B60-7BFF9DDE71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1928840"/>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2543C9-6197-4D47-900A-AE14186BC6D5}" type="datetimeFigureOut">
              <a:rPr lang="en-US" smtClean="0">
                <a:solidFill>
                  <a:prstClr val="black">
                    <a:tint val="75000"/>
                  </a:prstClr>
                </a:solidFill>
              </a:rPr>
              <a:pPr/>
              <a:t>7/8/2012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1337404-E495-40B8-8B60-7BFF9DDE71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6744999"/>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28600" y="1447800"/>
            <a:ext cx="4267200" cy="5181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47800"/>
            <a:ext cx="4267200" cy="5181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9529155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solidFill>
                <a:prstClr val="black">
                  <a:tint val="75000"/>
                </a:prstClr>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3BE2D08A-7FFB-42B8-9108-D49EF44D15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8402766"/>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US">
              <a:solidFill>
                <a:prstClr val="black">
                  <a:tint val="75000"/>
                </a:prstClr>
              </a:solidFill>
            </a:endParaRPr>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fld id="{BFC062E8-4FB0-4591-9753-E8A3288FB583}"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50362403"/>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solidFill>
                <a:prstClr val="black">
                  <a:tint val="75000"/>
                </a:prstClr>
              </a:solidFill>
            </a:endParaRPr>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solidFill>
                <a:prstClr val="black">
                  <a:tint val="75000"/>
                </a:prstClr>
              </a:solidFill>
            </a:endParaRPr>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1374B6D8-CC44-4086-BCFC-22A4DFE1E5BF}"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277947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D2543C9-6197-4D47-900A-AE14186BC6D5}" type="datetimeFigureOut">
              <a:rPr lang="en-US" smtClean="0">
                <a:solidFill>
                  <a:prstClr val="black">
                    <a:tint val="75000"/>
                  </a:prstClr>
                </a:solidFill>
              </a:rPr>
              <a:pPr/>
              <a:t>7/8/2012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1337404-E495-40B8-8B60-7BFF9DDE71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235456"/>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2543C9-6197-4D47-900A-AE14186BC6D5}" type="datetimeFigureOut">
              <a:rPr lang="en-US" smtClean="0">
                <a:solidFill>
                  <a:prstClr val="black">
                    <a:tint val="75000"/>
                  </a:prstClr>
                </a:solidFill>
              </a:rPr>
              <a:pPr/>
              <a:t>7/8/2012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1337404-E495-40B8-8B60-7BFF9DDE71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4565642"/>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2543C9-6197-4D47-900A-AE14186BC6D5}" type="datetimeFigureOut">
              <a:rPr lang="en-US" smtClean="0">
                <a:solidFill>
                  <a:prstClr val="black">
                    <a:tint val="75000"/>
                  </a:prstClr>
                </a:solidFill>
              </a:rPr>
              <a:pPr/>
              <a:t>7/8/2012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1337404-E495-40B8-8B60-7BFF9DDE71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5026920"/>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D2543C9-6197-4D47-900A-AE14186BC6D5}" type="datetimeFigureOut">
              <a:rPr lang="en-US" smtClean="0">
                <a:solidFill>
                  <a:prstClr val="black">
                    <a:tint val="75000"/>
                  </a:prstClr>
                </a:solidFill>
              </a:rPr>
              <a:pPr/>
              <a:t>7/8/2012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1337404-E495-40B8-8B60-7BFF9DDE71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7503837"/>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D2543C9-6197-4D47-900A-AE14186BC6D5}" type="datetimeFigureOut">
              <a:rPr lang="en-US" smtClean="0">
                <a:solidFill>
                  <a:prstClr val="black">
                    <a:tint val="75000"/>
                  </a:prstClr>
                </a:solidFill>
              </a:rPr>
              <a:pPr/>
              <a:t>7/8/2012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1337404-E495-40B8-8B60-7BFF9DDE71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8488327"/>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D2543C9-6197-4D47-900A-AE14186BC6D5}" type="datetimeFigureOut">
              <a:rPr lang="en-US" smtClean="0">
                <a:solidFill>
                  <a:prstClr val="black">
                    <a:tint val="75000"/>
                  </a:prstClr>
                </a:solidFill>
              </a:rPr>
              <a:pPr/>
              <a:t>7/8/2012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1337404-E495-40B8-8B60-7BFF9DDE71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5623446"/>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2543C9-6197-4D47-900A-AE14186BC6D5}" type="datetimeFigureOut">
              <a:rPr lang="en-US" smtClean="0">
                <a:solidFill>
                  <a:prstClr val="black">
                    <a:tint val="75000"/>
                  </a:prstClr>
                </a:solidFill>
              </a:rPr>
              <a:pPr/>
              <a:t>7/8/2012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1337404-E495-40B8-8B60-7BFF9DDE71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0697108"/>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2543C9-6197-4D47-900A-AE14186BC6D5}" type="datetimeFigureOut">
              <a:rPr lang="en-US" smtClean="0">
                <a:solidFill>
                  <a:prstClr val="black">
                    <a:tint val="75000"/>
                  </a:prstClr>
                </a:solidFill>
              </a:rPr>
              <a:pPr/>
              <a:t>7/8/2012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1337404-E495-40B8-8B60-7BFF9DDE71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3664235"/>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2543C9-6197-4D47-900A-AE14186BC6D5}" type="datetimeFigureOut">
              <a:rPr lang="en-US" smtClean="0">
                <a:solidFill>
                  <a:prstClr val="black">
                    <a:tint val="75000"/>
                  </a:prstClr>
                </a:solidFill>
              </a:rPr>
              <a:pPr/>
              <a:t>7/8/2012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1337404-E495-40B8-8B60-7BFF9DDE71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9779721"/>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2543C9-6197-4D47-900A-AE14186BC6D5}" type="datetimeFigureOut">
              <a:rPr lang="en-US" smtClean="0">
                <a:solidFill>
                  <a:prstClr val="black">
                    <a:tint val="75000"/>
                  </a:prstClr>
                </a:solidFill>
              </a:rPr>
              <a:pPr/>
              <a:t>7/8/2012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1337404-E495-40B8-8B60-7BFF9DDE71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3503266"/>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2543C9-6197-4D47-900A-AE14186BC6D5}" type="datetimeFigureOut">
              <a:rPr lang="en-US" smtClean="0">
                <a:solidFill>
                  <a:prstClr val="black">
                    <a:tint val="75000"/>
                  </a:prstClr>
                </a:solidFill>
              </a:rPr>
              <a:pPr/>
              <a:t>7/8/2012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1337404-E495-40B8-8B60-7BFF9DDE71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780127"/>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28600" y="1447800"/>
            <a:ext cx="4267200" cy="5181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47800"/>
            <a:ext cx="4267200" cy="5181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87815780"/>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solidFill>
                <a:prstClr val="black">
                  <a:tint val="75000"/>
                </a:prstClr>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3BE2D08A-7FFB-42B8-9108-D49EF44D15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424509"/>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US">
              <a:solidFill>
                <a:prstClr val="black">
                  <a:tint val="75000"/>
                </a:prstClr>
              </a:solidFill>
            </a:endParaRPr>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fld id="{BFC062E8-4FB0-4591-9753-E8A3288FB583}"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2603214"/>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solidFill>
                <a:prstClr val="black">
                  <a:tint val="75000"/>
                </a:prstClr>
              </a:solidFill>
            </a:endParaRPr>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solidFill>
                <a:prstClr val="black">
                  <a:tint val="75000"/>
                </a:prstClr>
              </a:solidFill>
            </a:endParaRPr>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1374B6D8-CC44-4086-BCFC-22A4DFE1E5BF}"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14036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19" Type="http://schemas.openxmlformats.org/officeDocument/2006/relationships/theme" Target="../theme/theme3.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slideLayout" Target="../slideLayouts/slideLayout6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10" Type="http://schemas.openxmlformats.org/officeDocument/2006/relationships/slideLayout" Target="../slideLayouts/slideLayout57.xml"/><Relationship Id="rId19" Type="http://schemas.openxmlformats.org/officeDocument/2006/relationships/theme" Target="../theme/theme4.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18" Type="http://schemas.openxmlformats.org/officeDocument/2006/relationships/slideLayout" Target="../slideLayouts/slideLayout8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slideLayout" Target="../slideLayouts/slideLayout82.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10" Type="http://schemas.openxmlformats.org/officeDocument/2006/relationships/slideLayout" Target="../slideLayouts/slideLayout75.xml"/><Relationship Id="rId19" Type="http://schemas.openxmlformats.org/officeDocument/2006/relationships/theme" Target="../theme/theme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theme" Target="../theme/theme6.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slideLayout" Target="../slideLayouts/slideLayout107.xml"/><Relationship Id="rId18" Type="http://schemas.openxmlformats.org/officeDocument/2006/relationships/theme" Target="../theme/theme7.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slideLayout" Target="../slideLayouts/slideLayout106.xml"/><Relationship Id="rId17" Type="http://schemas.openxmlformats.org/officeDocument/2006/relationships/slideLayout" Target="../slideLayouts/slideLayout111.xml"/><Relationship Id="rId2" Type="http://schemas.openxmlformats.org/officeDocument/2006/relationships/slideLayout" Target="../slideLayouts/slideLayout96.xml"/><Relationship Id="rId16" Type="http://schemas.openxmlformats.org/officeDocument/2006/relationships/slideLayout" Target="../slideLayouts/slideLayout110.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5" Type="http://schemas.openxmlformats.org/officeDocument/2006/relationships/slideLayout" Target="../slideLayouts/slideLayout109.xml"/><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 Id="rId14" Type="http://schemas.openxmlformats.org/officeDocument/2006/relationships/slideLayout" Target="../slideLayouts/slideLayout10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9.xml"/><Relationship Id="rId13" Type="http://schemas.openxmlformats.org/officeDocument/2006/relationships/slideLayout" Target="../slideLayouts/slideLayout124.xml"/><Relationship Id="rId18" Type="http://schemas.openxmlformats.org/officeDocument/2006/relationships/theme" Target="../theme/theme8.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slideLayout" Target="../slideLayouts/slideLayout123.xml"/><Relationship Id="rId17" Type="http://schemas.openxmlformats.org/officeDocument/2006/relationships/slideLayout" Target="../slideLayouts/slideLayout128.xml"/><Relationship Id="rId2" Type="http://schemas.openxmlformats.org/officeDocument/2006/relationships/slideLayout" Target="../slideLayouts/slideLayout113.xml"/><Relationship Id="rId16" Type="http://schemas.openxmlformats.org/officeDocument/2006/relationships/slideLayout" Target="../slideLayouts/slideLayout127.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5" Type="http://schemas.openxmlformats.org/officeDocument/2006/relationships/slideLayout" Target="../slideLayouts/slideLayout12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 Id="rId14" Type="http://schemas.openxmlformats.org/officeDocument/2006/relationships/slideLayout" Target="../slideLayouts/slideLayout12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6.xml"/><Relationship Id="rId13" Type="http://schemas.openxmlformats.org/officeDocument/2006/relationships/slideLayout" Target="../slideLayouts/slideLayout141.xml"/><Relationship Id="rId18" Type="http://schemas.openxmlformats.org/officeDocument/2006/relationships/slideLayout" Target="../slideLayouts/slideLayout146.xml"/><Relationship Id="rId3" Type="http://schemas.openxmlformats.org/officeDocument/2006/relationships/slideLayout" Target="../slideLayouts/slideLayout131.xml"/><Relationship Id="rId7" Type="http://schemas.openxmlformats.org/officeDocument/2006/relationships/slideLayout" Target="../slideLayouts/slideLayout135.xml"/><Relationship Id="rId12" Type="http://schemas.openxmlformats.org/officeDocument/2006/relationships/slideLayout" Target="../slideLayouts/slideLayout140.xml"/><Relationship Id="rId17" Type="http://schemas.openxmlformats.org/officeDocument/2006/relationships/slideLayout" Target="../slideLayouts/slideLayout145.xml"/><Relationship Id="rId2" Type="http://schemas.openxmlformats.org/officeDocument/2006/relationships/slideLayout" Target="../slideLayouts/slideLayout130.xml"/><Relationship Id="rId16" Type="http://schemas.openxmlformats.org/officeDocument/2006/relationships/slideLayout" Target="../slideLayouts/slideLayout144.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5" Type="http://schemas.openxmlformats.org/officeDocument/2006/relationships/slideLayout" Target="../slideLayouts/slideLayout133.xml"/><Relationship Id="rId15" Type="http://schemas.openxmlformats.org/officeDocument/2006/relationships/slideLayout" Target="../slideLayouts/slideLayout143.xml"/><Relationship Id="rId10" Type="http://schemas.openxmlformats.org/officeDocument/2006/relationships/slideLayout" Target="../slideLayouts/slideLayout138.xml"/><Relationship Id="rId19" Type="http://schemas.openxmlformats.org/officeDocument/2006/relationships/theme" Target="../theme/theme9.xml"/><Relationship Id="rId4" Type="http://schemas.openxmlformats.org/officeDocument/2006/relationships/slideLayout" Target="../slideLayouts/slideLayout132.xml"/><Relationship Id="rId9" Type="http://schemas.openxmlformats.org/officeDocument/2006/relationships/slideLayout" Target="../slideLayouts/slideLayout137.xml"/><Relationship Id="rId14" Type="http://schemas.openxmlformats.org/officeDocument/2006/relationships/slideLayout" Target="../slideLayouts/slideLayout14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4.xml"/><Relationship Id="rId13" Type="http://schemas.openxmlformats.org/officeDocument/2006/relationships/slideLayout" Target="../slideLayouts/slideLayout159.xml"/><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slideLayout" Target="../slideLayouts/slideLayout158.xml"/><Relationship Id="rId17" Type="http://schemas.openxmlformats.org/officeDocument/2006/relationships/theme" Target="../theme/theme10.xml"/><Relationship Id="rId2" Type="http://schemas.openxmlformats.org/officeDocument/2006/relationships/slideLayout" Target="../slideLayouts/slideLayout148.xml"/><Relationship Id="rId16" Type="http://schemas.openxmlformats.org/officeDocument/2006/relationships/slideLayout" Target="../slideLayouts/slideLayout162.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5" Type="http://schemas.openxmlformats.org/officeDocument/2006/relationships/slideLayout" Target="../slideLayouts/slideLayout16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 Id="rId14" Type="http://schemas.openxmlformats.org/officeDocument/2006/relationships/slideLayout" Target="../slideLayouts/slideLayout16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70.xml"/><Relationship Id="rId13" Type="http://schemas.openxmlformats.org/officeDocument/2006/relationships/slideLayout" Target="../slideLayouts/slideLayout175.xml"/><Relationship Id="rId3" Type="http://schemas.openxmlformats.org/officeDocument/2006/relationships/slideLayout" Target="../slideLayouts/slideLayout165.xml"/><Relationship Id="rId7" Type="http://schemas.openxmlformats.org/officeDocument/2006/relationships/slideLayout" Target="../slideLayouts/slideLayout169.xml"/><Relationship Id="rId12" Type="http://schemas.openxmlformats.org/officeDocument/2006/relationships/slideLayout" Target="../slideLayouts/slideLayout174.xml"/><Relationship Id="rId2" Type="http://schemas.openxmlformats.org/officeDocument/2006/relationships/slideLayout" Target="../slideLayouts/slideLayout164.xml"/><Relationship Id="rId16" Type="http://schemas.openxmlformats.org/officeDocument/2006/relationships/theme" Target="../theme/theme11.xml"/><Relationship Id="rId1" Type="http://schemas.openxmlformats.org/officeDocument/2006/relationships/slideLayout" Target="../slideLayouts/slideLayout163.xml"/><Relationship Id="rId6" Type="http://schemas.openxmlformats.org/officeDocument/2006/relationships/slideLayout" Target="../slideLayouts/slideLayout168.xml"/><Relationship Id="rId11" Type="http://schemas.openxmlformats.org/officeDocument/2006/relationships/slideLayout" Target="../slideLayouts/slideLayout173.xml"/><Relationship Id="rId5" Type="http://schemas.openxmlformats.org/officeDocument/2006/relationships/slideLayout" Target="../slideLayouts/slideLayout167.xml"/><Relationship Id="rId15" Type="http://schemas.openxmlformats.org/officeDocument/2006/relationships/slideLayout" Target="../slideLayouts/slideLayout177.xml"/><Relationship Id="rId10" Type="http://schemas.openxmlformats.org/officeDocument/2006/relationships/slideLayout" Target="../slideLayouts/slideLayout172.xml"/><Relationship Id="rId4" Type="http://schemas.openxmlformats.org/officeDocument/2006/relationships/slideLayout" Target="../slideLayouts/slideLayout166.xml"/><Relationship Id="rId9" Type="http://schemas.openxmlformats.org/officeDocument/2006/relationships/slideLayout" Target="../slideLayouts/slideLayout171.xml"/><Relationship Id="rId14" Type="http://schemas.openxmlformats.org/officeDocument/2006/relationships/slideLayout" Target="../slideLayouts/slideLayout176.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85.xml"/><Relationship Id="rId13" Type="http://schemas.openxmlformats.org/officeDocument/2006/relationships/slideLayout" Target="../slideLayouts/slideLayout190.xml"/><Relationship Id="rId3" Type="http://schemas.openxmlformats.org/officeDocument/2006/relationships/slideLayout" Target="../slideLayouts/slideLayout180.xml"/><Relationship Id="rId7" Type="http://schemas.openxmlformats.org/officeDocument/2006/relationships/slideLayout" Target="../slideLayouts/slideLayout184.xml"/><Relationship Id="rId12" Type="http://schemas.openxmlformats.org/officeDocument/2006/relationships/slideLayout" Target="../slideLayouts/slideLayout189.xml"/><Relationship Id="rId2" Type="http://schemas.openxmlformats.org/officeDocument/2006/relationships/slideLayout" Target="../slideLayouts/slideLayout179.xml"/><Relationship Id="rId16" Type="http://schemas.openxmlformats.org/officeDocument/2006/relationships/theme" Target="../theme/theme12.xml"/><Relationship Id="rId1" Type="http://schemas.openxmlformats.org/officeDocument/2006/relationships/slideLayout" Target="../slideLayouts/slideLayout178.xml"/><Relationship Id="rId6" Type="http://schemas.openxmlformats.org/officeDocument/2006/relationships/slideLayout" Target="../slideLayouts/slideLayout183.xml"/><Relationship Id="rId11" Type="http://schemas.openxmlformats.org/officeDocument/2006/relationships/slideLayout" Target="../slideLayouts/slideLayout188.xml"/><Relationship Id="rId5" Type="http://schemas.openxmlformats.org/officeDocument/2006/relationships/slideLayout" Target="../slideLayouts/slideLayout182.xml"/><Relationship Id="rId15" Type="http://schemas.openxmlformats.org/officeDocument/2006/relationships/slideLayout" Target="../slideLayouts/slideLayout192.xml"/><Relationship Id="rId10" Type="http://schemas.openxmlformats.org/officeDocument/2006/relationships/slideLayout" Target="../slideLayouts/slideLayout187.xml"/><Relationship Id="rId4" Type="http://schemas.openxmlformats.org/officeDocument/2006/relationships/slideLayout" Target="../slideLayouts/slideLayout181.xml"/><Relationship Id="rId9" Type="http://schemas.openxmlformats.org/officeDocument/2006/relationships/slideLayout" Target="../slideLayouts/slideLayout186.xml"/><Relationship Id="rId14" Type="http://schemas.openxmlformats.org/officeDocument/2006/relationships/slideLayout" Target="../slideLayouts/slideLayout19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82721A-8E0A-4019-97A3-7D031EBA7720}" type="datetimeFigureOut">
              <a:rPr lang="en-US" smtClean="0"/>
              <a:t>7/8/2012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CA6FC0-6B4B-4098-896A-6E60B2A79F86}" type="slidenum">
              <a:rPr lang="en-US" smtClean="0"/>
              <a:t>‹#›</a:t>
            </a:fld>
            <a:endParaRPr lang="en-US"/>
          </a:p>
        </p:txBody>
      </p:sp>
    </p:spTree>
    <p:extLst>
      <p:ext uri="{BB962C8B-B14F-4D97-AF65-F5344CB8AC3E}">
        <p14:creationId xmlns:p14="http://schemas.microsoft.com/office/powerpoint/2010/main" val="7622901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0099"/>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7FAD7E88-3A05-407D-BD8E-DFD2DDBAF958}"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42043107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00099"/>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7FAD7E88-3A05-407D-BD8E-DFD2DDBAF958}"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3893472376"/>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 id="2147483697" r:id="rId18"/>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00099"/>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7FAD7E88-3A05-407D-BD8E-DFD2DDBAF958}"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3567252348"/>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000099"/>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7FAD7E88-3A05-407D-BD8E-DFD2DDBAF958}"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4264846350"/>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6911E2-72E4-4709-BE49-8126EA7F132A}" type="datetimeFigureOut">
              <a:rPr lang="en-US" smtClean="0">
                <a:solidFill>
                  <a:prstClr val="black">
                    <a:tint val="75000"/>
                  </a:prstClr>
                </a:solidFill>
              </a:rPr>
              <a:pPr/>
              <a:t>7/8/2012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1DD44A-14EF-44FB-9FCE-3EB2E07BBD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5608440"/>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000099"/>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23"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fontAlgn="base">
              <a:spcBef>
                <a:spcPct val="0"/>
              </a:spcBef>
              <a:spcAft>
                <a:spcPct val="0"/>
              </a:spcAft>
              <a:defRPr/>
            </a:pPr>
            <a:fld id="{8C0C60E6-33F7-4B50-896D-22FB10CDE9C3}"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2119883896"/>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2" r:id="rId14"/>
    <p:sldLayoutId id="2147483763" r:id="rId15"/>
    <p:sldLayoutId id="2147483764" r:id="rId16"/>
    <p:sldLayoutId id="2147483765" r:id="rId17"/>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000099"/>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23"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fontAlgn="base">
              <a:spcBef>
                <a:spcPct val="0"/>
              </a:spcBef>
              <a:spcAft>
                <a:spcPct val="0"/>
              </a:spcAft>
              <a:defRPr/>
            </a:pPr>
            <a:fld id="{8C0C60E6-33F7-4B50-896D-22FB10CDE9C3}"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2721957743"/>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 id="2147483781" r:id="rId15"/>
    <p:sldLayoutId id="2147483782" r:id="rId16"/>
    <p:sldLayoutId id="2147483783" r:id="rId17"/>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000099"/>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latin typeface="Arial" pitchFamily="34" charset="0"/>
              </a:defRPr>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latin typeface="Arial" pitchFamily="34" charset="0"/>
              </a:defRPr>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latin typeface="Arial" pitchFamily="34" charset="0"/>
              </a:defRPr>
            </a:lvl1pPr>
          </a:lstStyle>
          <a:p>
            <a:pPr fontAlgn="base">
              <a:spcBef>
                <a:spcPct val="0"/>
              </a:spcBef>
              <a:spcAft>
                <a:spcPct val="0"/>
              </a:spcAft>
              <a:defRPr/>
            </a:pPr>
            <a:fld id="{57DEC9F7-7915-4F0D-843D-17A99CDB60DD}"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1575851840"/>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 id="2147483799" r:id="rId15"/>
    <p:sldLayoutId id="2147483800" r:id="rId16"/>
    <p:sldLayoutId id="2147483801" r:id="rId17"/>
    <p:sldLayoutId id="2147483802" r:id="rId18"/>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bwMode="auto">
          <a:xfrm>
            <a:off x="457200" y="292100"/>
            <a:ext cx="8229600" cy="1384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6803" name="Rectangle 3"/>
          <p:cNvSpPr>
            <a:spLocks noGrp="1" noChangeArrowheads="1"/>
          </p:cNvSpPr>
          <p:nvPr>
            <p:ph type="body" idx="1"/>
          </p:nvPr>
        </p:nvSpPr>
        <p:spPr bwMode="auto">
          <a:xfrm>
            <a:off x="457200" y="19050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680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pitchFamily="34" charset="0"/>
              </a:defRPr>
            </a:lvl1pPr>
          </a:lstStyle>
          <a:p>
            <a:pPr fontAlgn="base">
              <a:spcBef>
                <a:spcPct val="0"/>
              </a:spcBef>
              <a:spcAft>
                <a:spcPct val="0"/>
              </a:spcAft>
              <a:defRPr/>
            </a:pPr>
            <a:endParaRPr lang="en-US">
              <a:solidFill>
                <a:srgbClr val="FFFFFF"/>
              </a:solidFill>
            </a:endParaRPr>
          </a:p>
        </p:txBody>
      </p:sp>
      <p:sp>
        <p:nvSpPr>
          <p:cNvPr id="7680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pitchFamily="34" charset="0"/>
              </a:defRPr>
            </a:lvl1pPr>
          </a:lstStyle>
          <a:p>
            <a:pPr fontAlgn="base">
              <a:spcBef>
                <a:spcPct val="0"/>
              </a:spcBef>
              <a:spcAft>
                <a:spcPct val="0"/>
              </a:spcAft>
              <a:defRPr/>
            </a:pPr>
            <a:endParaRPr lang="en-US">
              <a:solidFill>
                <a:srgbClr val="FFFFFF"/>
              </a:solidFill>
            </a:endParaRPr>
          </a:p>
        </p:txBody>
      </p:sp>
      <p:sp>
        <p:nvSpPr>
          <p:cNvPr id="7680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pitchFamily="34" charset="0"/>
              </a:defRPr>
            </a:lvl1pPr>
          </a:lstStyle>
          <a:p>
            <a:pPr fontAlgn="base">
              <a:spcBef>
                <a:spcPct val="0"/>
              </a:spcBef>
              <a:spcAft>
                <a:spcPct val="0"/>
              </a:spcAft>
              <a:defRPr/>
            </a:pPr>
            <a:fld id="{493B2D19-03D8-4FE7-A029-1435BAEF3300}" type="slidenum">
              <a:rPr lang="en-US">
                <a:solidFill>
                  <a:srgbClr val="FFFFFF"/>
                </a:solidFill>
              </a:rPr>
              <a:pPr fontAlgn="base">
                <a:spcBef>
                  <a:spcPct val="0"/>
                </a:spcBef>
                <a:spcAft>
                  <a:spcPct val="0"/>
                </a:spcAft>
                <a:defRPr/>
              </a:pPr>
              <a:t>‹#›</a:t>
            </a:fld>
            <a:endParaRPr lang="en-US">
              <a:solidFill>
                <a:srgbClr val="FFFFFF"/>
              </a:solidFill>
            </a:endParaRPr>
          </a:p>
        </p:txBody>
      </p:sp>
    </p:spTree>
    <p:extLst>
      <p:ext uri="{BB962C8B-B14F-4D97-AF65-F5344CB8AC3E}">
        <p14:creationId xmlns:p14="http://schemas.microsoft.com/office/powerpoint/2010/main" val="3573112533"/>
      </p:ext>
    </p:extLst>
  </p:cSld>
  <p:clrMap bg1="dk2" tx1="lt1" bg2="dk1"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30" r:id="rId14"/>
    <p:sldLayoutId id="2147483831" r:id="rId15"/>
    <p:sldLayoutId id="2147483832" r:id="rId16"/>
  </p:sldLayoutIdLst>
  <p:txStyles>
    <p:title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2543C9-6197-4D47-900A-AE14186BC6D5}" type="datetimeFigureOut">
              <a:rPr lang="en-US" smtClean="0">
                <a:solidFill>
                  <a:prstClr val="black">
                    <a:tint val="75000"/>
                  </a:prstClr>
                </a:solidFill>
              </a:rPr>
              <a:pPr/>
              <a:t>7/8/2012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337404-E495-40B8-8B60-7BFF9DDE71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9852538"/>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2543C9-6197-4D47-900A-AE14186BC6D5}" type="datetimeFigureOut">
              <a:rPr lang="en-US" smtClean="0">
                <a:solidFill>
                  <a:prstClr val="black">
                    <a:tint val="75000"/>
                  </a:prstClr>
                </a:solidFill>
              </a:rPr>
              <a:pPr/>
              <a:t>7/8/2012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337404-E495-40B8-8B60-7BFF9DDE71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0976256"/>
      </p:ext>
    </p:extLst>
  </p:cSld>
  <p:clrMap bg1="lt1" tx1="dk1" bg2="lt2" tx2="dk2" accent1="accent1" accent2="accent2" accent3="accent3" accent4="accent4" accent5="accent5" accent6="accent6" hlink="hlink" folHlink="folHlink"/>
  <p:sldLayoutIdLst>
    <p:sldLayoutId id="2147483912" r:id="rId1"/>
    <p:sldLayoutId id="2147483913" r:id="rId2"/>
    <p:sldLayoutId id="2147483914" r:id="rId3"/>
    <p:sldLayoutId id="2147483915" r:id="rId4"/>
    <p:sldLayoutId id="2147483916" r:id="rId5"/>
    <p:sldLayoutId id="2147483917" r:id="rId6"/>
    <p:sldLayoutId id="2147483918" r:id="rId7"/>
    <p:sldLayoutId id="2147483919" r:id="rId8"/>
    <p:sldLayoutId id="2147483920" r:id="rId9"/>
    <p:sldLayoutId id="2147483921" r:id="rId10"/>
    <p:sldLayoutId id="2147483922" r:id="rId11"/>
    <p:sldLayoutId id="2147483923" r:id="rId12"/>
    <p:sldLayoutId id="2147483924" r:id="rId13"/>
    <p:sldLayoutId id="2147483925" r:id="rId14"/>
    <p:sldLayoutId id="2147483926"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6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48.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3.xml"/><Relationship Id="rId4" Type="http://schemas.openxmlformats.org/officeDocument/2006/relationships/image" Target="../media/image8.wmf"/></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42.xml"/><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79.xml"/><Relationship Id="rId5" Type="http://schemas.openxmlformats.org/officeDocument/2006/relationships/image" Target="../media/image14.jpeg"/><Relationship Id="rId4" Type="http://schemas.openxmlformats.org/officeDocument/2006/relationships/image" Target="../media/image13.emf"/></Relationships>
</file>

<file path=ppt/slides/_rels/slide7.xml.rels><?xml version="1.0" encoding="UTF-8" standalone="yes"?>
<Relationships xmlns="http://schemas.openxmlformats.org/package/2006/relationships"><Relationship Id="rId3" Type="http://schemas.openxmlformats.org/officeDocument/2006/relationships/image" Target="../media/image16.wmf"/><Relationship Id="rId7" Type="http://schemas.openxmlformats.org/officeDocument/2006/relationships/image" Target="../media/image20.png"/><Relationship Id="rId2" Type="http://schemas.openxmlformats.org/officeDocument/2006/relationships/image" Target="../media/image15.wmf"/><Relationship Id="rId1" Type="http://schemas.openxmlformats.org/officeDocument/2006/relationships/slideLayout" Target="../slideLayouts/slideLayout42.xml"/><Relationship Id="rId6" Type="http://schemas.openxmlformats.org/officeDocument/2006/relationships/image" Target="../media/image19.png"/><Relationship Id="rId5" Type="http://schemas.openxmlformats.org/officeDocument/2006/relationships/image" Target="../media/image18.wmf"/><Relationship Id="rId4" Type="http://schemas.openxmlformats.org/officeDocument/2006/relationships/image" Target="../media/image17.wmf"/></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125.xml"/><Relationship Id="rId5" Type="http://schemas.openxmlformats.org/officeDocument/2006/relationships/image" Target="../media/image23.jpeg"/><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6.xml"/><Relationship Id="rId1" Type="http://schemas.openxmlformats.org/officeDocument/2006/relationships/slideLayout" Target="../slideLayouts/slideLayout62.xml"/><Relationship Id="rId5" Type="http://schemas.openxmlformats.org/officeDocument/2006/relationships/image" Target="../media/image26.jpeg"/><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image" Target="../media/image27.wmf"/><Relationship Id="rId7"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0.wmf"/><Relationship Id="rId5" Type="http://schemas.openxmlformats.org/officeDocument/2006/relationships/image" Target="../media/image29.wmf"/><Relationship Id="rId4" Type="http://schemas.openxmlformats.org/officeDocument/2006/relationships/image" Target="../media/image28.wmf"/></Relationships>
</file>

<file path=ppt/slides/_rels/slide11.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8.xml"/><Relationship Id="rId1" Type="http://schemas.openxmlformats.org/officeDocument/2006/relationships/slideLayout" Target="../slideLayouts/slideLayout79.xml"/></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notesSlide" Target="../notesSlides/notesSlide9.xml"/><Relationship Id="rId1" Type="http://schemas.openxmlformats.org/officeDocument/2006/relationships/slideLayout" Target="../slideLayouts/slideLayout101.xml"/><Relationship Id="rId6" Type="http://schemas.openxmlformats.org/officeDocument/2006/relationships/image" Target="../media/image36.jpeg"/><Relationship Id="rId5" Type="http://schemas.openxmlformats.org/officeDocument/2006/relationships/image" Target="../media/image35.wmf"/><Relationship Id="rId4" Type="http://schemas.openxmlformats.org/officeDocument/2006/relationships/image" Target="../media/image34.jpeg"/></Relationships>
</file>

<file path=ppt/slides/_rels/slide13.x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notesSlide" Target="../notesSlides/notesSlide10.xml"/><Relationship Id="rId1" Type="http://schemas.openxmlformats.org/officeDocument/2006/relationships/slideLayout" Target="../slideLayouts/slideLayout95.xml"/><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slideLayout" Target="../slideLayouts/slideLayout8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0.xml"/></Relationships>
</file>

<file path=ppt/slides/_rels/slide1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Data\southern_line_islands\s_line_photos\enric_sharks.jpg"/>
          <p:cNvPicPr>
            <a:picLocks noChangeAspect="1" noChangeArrowheads="1"/>
          </p:cNvPicPr>
          <p:nvPr/>
        </p:nvPicPr>
        <p:blipFill rotWithShape="1">
          <a:blip r:embed="rId2">
            <a:extLst>
              <a:ext uri="{28A0092B-C50C-407E-A947-70E740481C1C}">
                <a14:useLocalDpi xmlns:a14="http://schemas.microsoft.com/office/drawing/2010/main" val="0"/>
              </a:ext>
            </a:extLst>
          </a:blip>
          <a:srcRect l="-9801" r="9801"/>
          <a:stretch/>
        </p:blipFill>
        <p:spPr bwMode="auto">
          <a:xfrm>
            <a:off x="-1005840" y="-13856"/>
            <a:ext cx="10266008" cy="687185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0" y="228600"/>
            <a:ext cx="9144000" cy="1600199"/>
          </a:xfrm>
        </p:spPr>
        <p:txBody>
          <a:bodyPr>
            <a:normAutofit fontScale="90000"/>
          </a:bodyPr>
          <a:lstStyle/>
          <a:p>
            <a:r>
              <a:rPr lang="en-US" dirty="0">
                <a:solidFill>
                  <a:schemeClr val="bg1"/>
                </a:solidFill>
                <a:effectLst>
                  <a:outerShdw blurRad="38100" dist="38100" dir="2700000" algn="tl">
                    <a:srgbClr val="000000">
                      <a:alpha val="43137"/>
                    </a:srgbClr>
                  </a:outerShdw>
                </a:effectLst>
              </a:rPr>
              <a:t>How top-down control by predatory fishes and humans influence </a:t>
            </a:r>
            <a:r>
              <a:rPr lang="en-US" dirty="0" smtClean="0">
                <a:solidFill>
                  <a:schemeClr val="bg1"/>
                </a:solidFill>
                <a:effectLst>
                  <a:outerShdw blurRad="38100" dist="38100" dir="2700000" algn="tl">
                    <a:srgbClr val="000000">
                      <a:alpha val="43137"/>
                    </a:srgbClr>
                  </a:outerShdw>
                </a:effectLst>
              </a:rPr>
              <a:t>reefs</a:t>
            </a:r>
            <a:r>
              <a:rPr lang="en-US" dirty="0"/>
              <a:t> </a:t>
            </a:r>
            <a:br>
              <a:rPr lang="en-US" dirty="0"/>
            </a:br>
            <a:endParaRPr lang="en-US" dirty="0"/>
          </a:p>
        </p:txBody>
      </p:sp>
      <p:sp>
        <p:nvSpPr>
          <p:cNvPr id="3" name="Subtitle 2"/>
          <p:cNvSpPr>
            <a:spLocks noGrp="1"/>
          </p:cNvSpPr>
          <p:nvPr>
            <p:ph type="subTitle" idx="1"/>
          </p:nvPr>
        </p:nvSpPr>
        <p:spPr>
          <a:xfrm>
            <a:off x="0" y="4495800"/>
            <a:ext cx="9144000" cy="1752600"/>
          </a:xfrm>
          <a:noFill/>
        </p:spPr>
        <p:txBody>
          <a:bodyPr>
            <a:normAutofit fontScale="32500" lnSpcReduction="20000"/>
          </a:bodyPr>
          <a:lstStyle/>
          <a:p>
            <a:r>
              <a:rPr lang="en-US" sz="7400" dirty="0" smtClean="0">
                <a:solidFill>
                  <a:srgbClr val="FFFF00"/>
                </a:solidFill>
                <a:effectLst>
                  <a:outerShdw blurRad="38100" dist="38100" dir="2700000" algn="tl">
                    <a:srgbClr val="000000">
                      <a:alpha val="43137"/>
                    </a:srgbClr>
                  </a:outerShdw>
                </a:effectLst>
              </a:rPr>
              <a:t>A. Friedlander</a:t>
            </a:r>
            <a:r>
              <a:rPr lang="en-US" sz="7400" baseline="30000" dirty="0" smtClean="0">
                <a:solidFill>
                  <a:srgbClr val="FFFF00"/>
                </a:solidFill>
                <a:effectLst>
                  <a:outerShdw blurRad="38100" dist="38100" dir="2700000" algn="tl">
                    <a:srgbClr val="000000">
                      <a:alpha val="43137"/>
                    </a:srgbClr>
                  </a:outerShdw>
                </a:effectLst>
              </a:rPr>
              <a:t>1</a:t>
            </a:r>
            <a:r>
              <a:rPr lang="en-US" sz="7400" dirty="0" smtClean="0">
                <a:solidFill>
                  <a:srgbClr val="FFFF00"/>
                </a:solidFill>
                <a:effectLst>
                  <a:outerShdw blurRad="38100" dist="38100" dir="2700000" algn="tl">
                    <a:srgbClr val="000000">
                      <a:alpha val="43137"/>
                    </a:srgbClr>
                  </a:outerShdw>
                </a:effectLst>
              </a:rPr>
              <a:t>, E. DeMartini</a:t>
            </a:r>
            <a:r>
              <a:rPr lang="en-US" sz="7400" baseline="30000" dirty="0" smtClean="0">
                <a:solidFill>
                  <a:srgbClr val="FFFF00"/>
                </a:solidFill>
                <a:effectLst>
                  <a:outerShdw blurRad="38100" dist="38100" dir="2700000" algn="tl">
                    <a:srgbClr val="000000">
                      <a:alpha val="43137"/>
                    </a:srgbClr>
                  </a:outerShdw>
                </a:effectLst>
              </a:rPr>
              <a:t>2</a:t>
            </a:r>
            <a:r>
              <a:rPr lang="en-US" sz="7400" dirty="0" smtClean="0">
                <a:solidFill>
                  <a:srgbClr val="FFFF00"/>
                </a:solidFill>
                <a:effectLst>
                  <a:outerShdw blurRad="38100" dist="38100" dir="2700000" algn="tl">
                    <a:srgbClr val="000000">
                      <a:alpha val="43137"/>
                    </a:srgbClr>
                  </a:outerShdw>
                </a:effectLst>
              </a:rPr>
              <a:t>, E. Brown</a:t>
            </a:r>
            <a:r>
              <a:rPr lang="en-US" sz="7400" baseline="30000" dirty="0" smtClean="0">
                <a:solidFill>
                  <a:srgbClr val="FFFF00"/>
                </a:solidFill>
                <a:effectLst>
                  <a:outerShdw blurRad="38100" dist="38100" dir="2700000" algn="tl">
                    <a:srgbClr val="000000">
                      <a:alpha val="43137"/>
                    </a:srgbClr>
                  </a:outerShdw>
                </a:effectLst>
              </a:rPr>
              <a:t>3</a:t>
            </a:r>
            <a:r>
              <a:rPr lang="en-US" sz="7400" dirty="0" smtClean="0">
                <a:solidFill>
                  <a:srgbClr val="FFFF00"/>
                </a:solidFill>
                <a:effectLst>
                  <a:outerShdw blurRad="38100" dist="38100" dir="2700000" algn="tl">
                    <a:srgbClr val="000000">
                      <a:alpha val="43137"/>
                    </a:srgbClr>
                  </a:outerShdw>
                </a:effectLst>
              </a:rPr>
              <a:t>, J. Beets</a:t>
            </a:r>
            <a:r>
              <a:rPr lang="en-US" sz="7400" baseline="30000" dirty="0" smtClean="0">
                <a:solidFill>
                  <a:srgbClr val="FFFF00"/>
                </a:solidFill>
                <a:effectLst>
                  <a:outerShdw blurRad="38100" dist="38100" dir="2700000" algn="tl">
                    <a:srgbClr val="000000">
                      <a:alpha val="43137"/>
                    </a:srgbClr>
                  </a:outerShdw>
                </a:effectLst>
              </a:rPr>
              <a:t>4</a:t>
            </a:r>
            <a:r>
              <a:rPr lang="en-US" sz="7400" dirty="0" smtClean="0">
                <a:solidFill>
                  <a:srgbClr val="FFFF00"/>
                </a:solidFill>
                <a:effectLst>
                  <a:outerShdw blurRad="38100" dist="38100" dir="2700000" algn="tl">
                    <a:srgbClr val="000000">
                      <a:alpha val="43137"/>
                    </a:srgbClr>
                  </a:outerShdw>
                </a:effectLst>
              </a:rPr>
              <a:t>, J. Miller</a:t>
            </a:r>
            <a:r>
              <a:rPr lang="en-US" sz="7400" baseline="30000" dirty="0" smtClean="0">
                <a:solidFill>
                  <a:srgbClr val="FFFF00"/>
                </a:solidFill>
                <a:effectLst>
                  <a:outerShdw blurRad="38100" dist="38100" dir="2700000" algn="tl">
                    <a:srgbClr val="000000">
                      <a:alpha val="43137"/>
                    </a:srgbClr>
                  </a:outerShdw>
                </a:effectLst>
              </a:rPr>
              <a:t>5</a:t>
            </a:r>
          </a:p>
          <a:p>
            <a:endParaRPr lang="en-US" b="1" dirty="0" smtClean="0">
              <a:solidFill>
                <a:srgbClr val="FFFF00"/>
              </a:solidFill>
              <a:effectLst>
                <a:outerShdw blurRad="38100" dist="38100" dir="2700000" algn="tl">
                  <a:srgbClr val="000000">
                    <a:alpha val="43137"/>
                  </a:srgbClr>
                </a:outerShdw>
              </a:effectLst>
            </a:endParaRPr>
          </a:p>
          <a:p>
            <a:r>
              <a:rPr lang="en-US" sz="4500" b="1" dirty="0" smtClean="0">
                <a:solidFill>
                  <a:srgbClr val="FFFF00"/>
                </a:solidFill>
                <a:effectLst>
                  <a:outerShdw blurRad="38100" dist="38100" dir="2700000" algn="tl">
                    <a:srgbClr val="000000">
                      <a:alpha val="43137"/>
                    </a:srgbClr>
                  </a:outerShdw>
                </a:effectLst>
              </a:rPr>
              <a:t> </a:t>
            </a:r>
            <a:r>
              <a:rPr lang="en-US" sz="4500" b="1" baseline="30000" dirty="0" smtClean="0">
                <a:solidFill>
                  <a:srgbClr val="FFFF00"/>
                </a:solidFill>
                <a:effectLst>
                  <a:outerShdw blurRad="38100" dist="38100" dir="2700000" algn="tl">
                    <a:srgbClr val="000000">
                      <a:alpha val="43137"/>
                    </a:srgbClr>
                  </a:outerShdw>
                </a:effectLst>
              </a:rPr>
              <a:t>1</a:t>
            </a:r>
            <a:r>
              <a:rPr lang="en-US" sz="4500" b="1" dirty="0" smtClean="0">
                <a:solidFill>
                  <a:srgbClr val="FFFF00"/>
                </a:solidFill>
                <a:effectLst>
                  <a:outerShdw blurRad="38100" dist="38100" dir="2700000" algn="tl">
                    <a:srgbClr val="000000">
                      <a:alpha val="43137"/>
                    </a:srgbClr>
                  </a:outerShdw>
                </a:effectLst>
              </a:rPr>
              <a:t>USGS-Hawaii Coop. Fish. Res. Unit, Univ. Hawaii</a:t>
            </a:r>
          </a:p>
          <a:p>
            <a:r>
              <a:rPr lang="en-US" sz="4500" b="1" baseline="30000" dirty="0" smtClean="0">
                <a:solidFill>
                  <a:srgbClr val="FFFF00"/>
                </a:solidFill>
                <a:effectLst>
                  <a:outerShdw blurRad="38100" dist="38100" dir="2700000" algn="tl">
                    <a:srgbClr val="000000">
                      <a:alpha val="43137"/>
                    </a:srgbClr>
                  </a:outerShdw>
                </a:effectLst>
              </a:rPr>
              <a:t>2</a:t>
            </a:r>
            <a:r>
              <a:rPr lang="en-US" sz="4500" b="1" dirty="0" smtClean="0">
                <a:solidFill>
                  <a:srgbClr val="FFFF00"/>
                </a:solidFill>
                <a:effectLst>
                  <a:outerShdw blurRad="38100" dist="38100" dir="2700000" algn="tl">
                    <a:srgbClr val="000000">
                      <a:alpha val="43137"/>
                    </a:srgbClr>
                  </a:outerShdw>
                </a:effectLst>
              </a:rPr>
              <a:t>NOAA-PIFSC</a:t>
            </a:r>
          </a:p>
          <a:p>
            <a:r>
              <a:rPr lang="en-US" sz="4500" b="1" baseline="30000" dirty="0" smtClean="0">
                <a:solidFill>
                  <a:srgbClr val="FFFF00"/>
                </a:solidFill>
                <a:effectLst>
                  <a:outerShdw blurRad="38100" dist="38100" dir="2700000" algn="tl">
                    <a:srgbClr val="000000">
                      <a:alpha val="43137"/>
                    </a:srgbClr>
                  </a:outerShdw>
                </a:effectLst>
              </a:rPr>
              <a:t>3</a:t>
            </a:r>
            <a:r>
              <a:rPr lang="en-US" sz="4500" b="1" dirty="0" smtClean="0">
                <a:solidFill>
                  <a:srgbClr val="FFFF00"/>
                </a:solidFill>
                <a:effectLst>
                  <a:outerShdw blurRad="38100" dist="38100" dir="2700000" algn="tl">
                    <a:srgbClr val="000000">
                      <a:alpha val="43137"/>
                    </a:srgbClr>
                  </a:outerShdw>
                </a:effectLst>
              </a:rPr>
              <a:t>National Park Service-</a:t>
            </a:r>
            <a:r>
              <a:rPr lang="en-US" sz="4500" b="1" dirty="0" err="1" smtClean="0">
                <a:solidFill>
                  <a:srgbClr val="FFFF00"/>
                </a:solidFill>
                <a:effectLst>
                  <a:outerShdw blurRad="38100" dist="38100" dir="2700000" algn="tl">
                    <a:srgbClr val="000000">
                      <a:alpha val="43137"/>
                    </a:srgbClr>
                  </a:outerShdw>
                </a:effectLst>
              </a:rPr>
              <a:t>Kalaupapa</a:t>
            </a:r>
            <a:r>
              <a:rPr lang="en-US" sz="4500" b="1" dirty="0" smtClean="0">
                <a:solidFill>
                  <a:srgbClr val="FFFF00"/>
                </a:solidFill>
                <a:effectLst>
                  <a:outerShdw blurRad="38100" dist="38100" dir="2700000" algn="tl">
                    <a:srgbClr val="000000">
                      <a:alpha val="43137"/>
                    </a:srgbClr>
                  </a:outerShdw>
                </a:effectLst>
              </a:rPr>
              <a:t> NHP</a:t>
            </a:r>
          </a:p>
          <a:p>
            <a:r>
              <a:rPr lang="en-US" sz="4500" b="1" baseline="30000" dirty="0" smtClean="0">
                <a:solidFill>
                  <a:srgbClr val="FFFF00"/>
                </a:solidFill>
                <a:effectLst>
                  <a:outerShdw blurRad="38100" dist="38100" dir="2700000" algn="tl">
                    <a:srgbClr val="000000">
                      <a:alpha val="43137"/>
                    </a:srgbClr>
                  </a:outerShdw>
                </a:effectLst>
              </a:rPr>
              <a:t>4</a:t>
            </a:r>
            <a:r>
              <a:rPr lang="en-US" sz="4500" b="1" dirty="0" smtClean="0">
                <a:solidFill>
                  <a:srgbClr val="FFFF00"/>
                </a:solidFill>
                <a:effectLst>
                  <a:outerShdw blurRad="38100" dist="38100" dir="2700000" algn="tl">
                    <a:srgbClr val="000000">
                      <a:alpha val="43137"/>
                    </a:srgbClr>
                  </a:outerShdw>
                </a:effectLst>
              </a:rPr>
              <a:t>Univ. Hawaii Hilo</a:t>
            </a:r>
          </a:p>
          <a:p>
            <a:r>
              <a:rPr lang="en-US" sz="4500" b="1" baseline="30000" dirty="0" smtClean="0">
                <a:solidFill>
                  <a:srgbClr val="FFFF00"/>
                </a:solidFill>
                <a:effectLst>
                  <a:outerShdw blurRad="38100" dist="38100" dir="2700000" algn="tl">
                    <a:srgbClr val="000000">
                      <a:alpha val="43137"/>
                    </a:srgbClr>
                  </a:outerShdw>
                </a:effectLst>
              </a:rPr>
              <a:t>5</a:t>
            </a:r>
            <a:r>
              <a:rPr lang="en-US" sz="4500" b="1" dirty="0" smtClean="0">
                <a:solidFill>
                  <a:srgbClr val="FFFF00"/>
                </a:solidFill>
                <a:effectLst>
                  <a:outerShdw blurRad="38100" dist="38100" dir="2700000" algn="tl">
                    <a:srgbClr val="000000">
                      <a:alpha val="43137"/>
                    </a:srgbClr>
                  </a:outerShdw>
                </a:effectLst>
              </a:rPr>
              <a:t>National Park Service-Virgin Islands National Park</a:t>
            </a:r>
          </a:p>
          <a:p>
            <a:endParaRPr lang="en-US" dirty="0">
              <a:effectLst>
                <a:outerShdw blurRad="38100" dist="38100" dir="2700000" algn="tl">
                  <a:srgbClr val="000000">
                    <a:alpha val="43137"/>
                  </a:srgbClr>
                </a:outerShdw>
              </a:effectLst>
            </a:endParaRPr>
          </a:p>
        </p:txBody>
      </p:sp>
      <p:sp>
        <p:nvSpPr>
          <p:cNvPr id="4" name="TextBox 3"/>
          <p:cNvSpPr txBox="1"/>
          <p:nvPr/>
        </p:nvSpPr>
        <p:spPr>
          <a:xfrm>
            <a:off x="0" y="6396059"/>
            <a:ext cx="1981200" cy="369332"/>
          </a:xfrm>
          <a:prstGeom prst="rect">
            <a:avLst/>
          </a:prstGeom>
          <a:noFill/>
        </p:spPr>
        <p:txBody>
          <a:bodyPr wrap="square" rtlCol="0">
            <a:spAutoFit/>
          </a:bodyPr>
          <a:lstStyle/>
          <a:p>
            <a:r>
              <a:rPr lang="en-US" dirty="0" smtClean="0">
                <a:solidFill>
                  <a:schemeClr val="bg1"/>
                </a:solidFill>
              </a:rPr>
              <a:t>Photo: E </a:t>
            </a:r>
            <a:r>
              <a:rPr lang="en-US" dirty="0" err="1" smtClean="0">
                <a:solidFill>
                  <a:schemeClr val="bg1"/>
                </a:solidFill>
              </a:rPr>
              <a:t>Sala</a:t>
            </a:r>
            <a:endParaRPr lang="en-US" dirty="0">
              <a:solidFill>
                <a:schemeClr val="bg1"/>
              </a:solidFill>
            </a:endParaRPr>
          </a:p>
        </p:txBody>
      </p:sp>
    </p:spTree>
    <p:extLst>
      <p:ext uri="{BB962C8B-B14F-4D97-AF65-F5344CB8AC3E}">
        <p14:creationId xmlns:p14="http://schemas.microsoft.com/office/powerpoint/2010/main" val="35251607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9621" name="Picture 5" descr="Papua New Guinea"/>
          <p:cNvPicPr>
            <a:picLocks noChangeAspect="1" noChangeArrowheads="1"/>
          </p:cNvPicPr>
          <p:nvPr/>
        </p:nvPicPr>
        <p:blipFill>
          <a:blip r:embed="rId3" cstate="print"/>
          <a:srcRect/>
          <a:stretch>
            <a:fillRect/>
          </a:stretch>
        </p:blipFill>
        <p:spPr bwMode="auto">
          <a:xfrm>
            <a:off x="-1230178" y="0"/>
            <a:ext cx="10374178" cy="6800850"/>
          </a:xfrm>
          <a:prstGeom prst="rect">
            <a:avLst/>
          </a:prstGeom>
          <a:noFill/>
        </p:spPr>
      </p:pic>
      <p:sp>
        <p:nvSpPr>
          <p:cNvPr id="239619" name="Rectangle 3"/>
          <p:cNvSpPr>
            <a:spLocks noGrp="1" noChangeArrowheads="1"/>
          </p:cNvSpPr>
          <p:nvPr>
            <p:ph type="title"/>
          </p:nvPr>
        </p:nvSpPr>
        <p:spPr>
          <a:xfrm>
            <a:off x="0" y="0"/>
            <a:ext cx="9144000" cy="838200"/>
          </a:xfrm>
        </p:spPr>
        <p:txBody>
          <a:bodyPr/>
          <a:lstStyle/>
          <a:p>
            <a:r>
              <a:rPr lang="en-US" sz="4000" dirty="0">
                <a:solidFill>
                  <a:srgbClr val="FFFF66"/>
                </a:solidFill>
              </a:rPr>
              <a:t>Outline</a:t>
            </a:r>
          </a:p>
        </p:txBody>
      </p:sp>
      <p:sp>
        <p:nvSpPr>
          <p:cNvPr id="239620" name="Rectangle 4"/>
          <p:cNvSpPr>
            <a:spLocks noGrp="1" noChangeArrowheads="1"/>
          </p:cNvSpPr>
          <p:nvPr>
            <p:ph type="body" idx="1"/>
          </p:nvPr>
        </p:nvSpPr>
        <p:spPr>
          <a:xfrm>
            <a:off x="228600" y="1066800"/>
            <a:ext cx="8763000" cy="4953000"/>
          </a:xfrm>
          <a:solidFill>
            <a:schemeClr val="tx1">
              <a:alpha val="0"/>
            </a:schemeClr>
          </a:solidFill>
        </p:spPr>
        <p:txBody>
          <a:bodyPr/>
          <a:lstStyle/>
          <a:p>
            <a:pPr>
              <a:lnSpc>
                <a:spcPct val="115000"/>
              </a:lnSpc>
            </a:pPr>
            <a:r>
              <a:rPr lang="en-US" dirty="0">
                <a:solidFill>
                  <a:srgbClr val="FFFF00"/>
                </a:solidFill>
              </a:rPr>
              <a:t>Coral reef ecosystem trophic structure</a:t>
            </a:r>
          </a:p>
          <a:p>
            <a:pPr>
              <a:lnSpc>
                <a:spcPct val="115000"/>
              </a:lnSpc>
            </a:pPr>
            <a:r>
              <a:rPr lang="en-US" dirty="0">
                <a:solidFill>
                  <a:srgbClr val="FFFF00"/>
                </a:solidFill>
              </a:rPr>
              <a:t>Effects of fishing: direct and indirect</a:t>
            </a:r>
          </a:p>
          <a:p>
            <a:pPr>
              <a:lnSpc>
                <a:spcPct val="115000"/>
              </a:lnSpc>
            </a:pPr>
            <a:r>
              <a:rPr lang="en-US" dirty="0" smtClean="0">
                <a:solidFill>
                  <a:srgbClr val="FFFF00"/>
                </a:solidFill>
              </a:rPr>
              <a:t>Top-down control</a:t>
            </a:r>
          </a:p>
          <a:p>
            <a:pPr>
              <a:lnSpc>
                <a:spcPct val="115000"/>
              </a:lnSpc>
            </a:pPr>
            <a:r>
              <a:rPr lang="en-US" dirty="0" smtClean="0">
                <a:solidFill>
                  <a:srgbClr val="FFFF00"/>
                </a:solidFill>
              </a:rPr>
              <a:t>Consequences of predator removal</a:t>
            </a:r>
          </a:p>
          <a:p>
            <a:pPr>
              <a:lnSpc>
                <a:spcPct val="115000"/>
              </a:lnSpc>
            </a:pPr>
            <a:r>
              <a:rPr lang="en-US" dirty="0" smtClean="0">
                <a:solidFill>
                  <a:srgbClr val="FFFF00"/>
                </a:solidFill>
              </a:rPr>
              <a:t>MPAs</a:t>
            </a:r>
          </a:p>
          <a:p>
            <a:pPr lvl="1">
              <a:lnSpc>
                <a:spcPct val="115000"/>
              </a:lnSpc>
            </a:pPr>
            <a:endParaRPr lang="en-US" b="1" dirty="0">
              <a:solidFill>
                <a:srgbClr val="FFFF00"/>
              </a:solidFill>
            </a:endParaRPr>
          </a:p>
        </p:txBody>
      </p:sp>
    </p:spTree>
    <p:extLst>
      <p:ext uri="{BB962C8B-B14F-4D97-AF65-F5344CB8AC3E}">
        <p14:creationId xmlns:p14="http://schemas.microsoft.com/office/powerpoint/2010/main" val="6172838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COCOS25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52" y="3424238"/>
            <a:ext cx="5157269" cy="3432689"/>
          </a:xfrm>
          <a:prstGeom prst="rect">
            <a:avLst/>
          </a:prstGeom>
          <a:noFill/>
          <a:extLst>
            <a:ext uri="{909E8E84-426E-40DD-AFC4-6F175D3DCCD1}">
              <a14:hiddenFill xmlns:a14="http://schemas.microsoft.com/office/drawing/2010/main">
                <a:solidFill>
                  <a:srgbClr val="FFFFFF"/>
                </a:solidFill>
              </a14:hiddenFill>
            </a:ext>
          </a:extLst>
        </p:spPr>
      </p:pic>
      <p:pic>
        <p:nvPicPr>
          <p:cNvPr id="24473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6513"/>
            <a:ext cx="4605338" cy="338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4739"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0"/>
            <a:ext cx="5173663" cy="344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50625" y="3448050"/>
            <a:ext cx="5085437" cy="340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2" name="TextBox 1"/>
          <p:cNvSpPr txBox="1"/>
          <p:nvPr/>
        </p:nvSpPr>
        <p:spPr>
          <a:xfrm>
            <a:off x="-30052" y="6483302"/>
            <a:ext cx="1720343" cy="369332"/>
          </a:xfrm>
          <a:prstGeom prst="rect">
            <a:avLst/>
          </a:prstGeom>
          <a:noFill/>
        </p:spPr>
        <p:txBody>
          <a:bodyPr wrap="none" rtlCol="0">
            <a:spAutoFit/>
          </a:bodyPr>
          <a:lstStyle/>
          <a:p>
            <a:r>
              <a:rPr lang="en-US" dirty="0" smtClean="0"/>
              <a:t>Photos: E. </a:t>
            </a:r>
            <a:r>
              <a:rPr lang="en-US" dirty="0" err="1" smtClean="0"/>
              <a:t>Sala</a:t>
            </a:r>
            <a:endParaRPr lang="en-US" dirty="0"/>
          </a:p>
        </p:txBody>
      </p:sp>
    </p:spTree>
    <p:extLst>
      <p:ext uri="{BB962C8B-B14F-4D97-AF65-F5344CB8AC3E}">
        <p14:creationId xmlns:p14="http://schemas.microsoft.com/office/powerpoint/2010/main" val="30585054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0" y="0"/>
            <a:ext cx="9144000" cy="838200"/>
          </a:xfrm>
        </p:spPr>
        <p:txBody>
          <a:bodyPr/>
          <a:lstStyle/>
          <a:p>
            <a:r>
              <a:rPr lang="en-US" dirty="0">
                <a:solidFill>
                  <a:srgbClr val="FFFF66"/>
                </a:solidFill>
              </a:rPr>
              <a:t>Apex predator life histories</a:t>
            </a:r>
          </a:p>
        </p:txBody>
      </p:sp>
      <p:sp>
        <p:nvSpPr>
          <p:cNvPr id="108547" name="Rectangle 3"/>
          <p:cNvSpPr>
            <a:spLocks noGrp="1" noChangeArrowheads="1"/>
          </p:cNvSpPr>
          <p:nvPr>
            <p:ph type="body" sz="half" idx="1"/>
          </p:nvPr>
        </p:nvSpPr>
        <p:spPr>
          <a:xfrm>
            <a:off x="0" y="2971800"/>
            <a:ext cx="4800600" cy="4525963"/>
          </a:xfrm>
        </p:spPr>
        <p:txBody>
          <a:bodyPr/>
          <a:lstStyle/>
          <a:p>
            <a:pPr algn="ctr">
              <a:buFontTx/>
              <a:buNone/>
            </a:pPr>
            <a:r>
              <a:rPr lang="en-US" sz="2400" dirty="0" smtClean="0">
                <a:solidFill>
                  <a:schemeClr val="bg1"/>
                </a:solidFill>
              </a:rPr>
              <a:t>Twin-spot </a:t>
            </a:r>
            <a:r>
              <a:rPr lang="en-US" sz="2400" dirty="0">
                <a:solidFill>
                  <a:schemeClr val="bg1"/>
                </a:solidFill>
              </a:rPr>
              <a:t>red snapper </a:t>
            </a:r>
          </a:p>
          <a:p>
            <a:pPr algn="ctr">
              <a:buFontTx/>
              <a:buNone/>
            </a:pPr>
            <a:r>
              <a:rPr lang="en-US" sz="2400" i="1" dirty="0" err="1">
                <a:solidFill>
                  <a:schemeClr val="bg1"/>
                </a:solidFill>
              </a:rPr>
              <a:t>Lutjanus</a:t>
            </a:r>
            <a:r>
              <a:rPr lang="en-US" sz="2400" i="1" dirty="0">
                <a:solidFill>
                  <a:schemeClr val="bg1"/>
                </a:solidFill>
              </a:rPr>
              <a:t> </a:t>
            </a:r>
            <a:r>
              <a:rPr lang="en-US" sz="2400" i="1" dirty="0" err="1">
                <a:solidFill>
                  <a:schemeClr val="bg1"/>
                </a:solidFill>
              </a:rPr>
              <a:t>bohar</a:t>
            </a:r>
            <a:endParaRPr lang="en-US" sz="2400" dirty="0">
              <a:solidFill>
                <a:schemeClr val="bg1"/>
              </a:solidFill>
            </a:endParaRPr>
          </a:p>
          <a:p>
            <a:pPr lvl="1"/>
            <a:r>
              <a:rPr lang="en-US" sz="2400" dirty="0">
                <a:solidFill>
                  <a:srgbClr val="FFFF66"/>
                </a:solidFill>
              </a:rPr>
              <a:t>slow growth: </a:t>
            </a:r>
          </a:p>
          <a:p>
            <a:pPr lvl="1"/>
            <a:r>
              <a:rPr lang="en-US" sz="2400" dirty="0">
                <a:solidFill>
                  <a:srgbClr val="FFFF66"/>
                </a:solidFill>
              </a:rPr>
              <a:t>VBGF k = 0.2 </a:t>
            </a:r>
          </a:p>
          <a:p>
            <a:pPr lvl="1"/>
            <a:r>
              <a:rPr lang="en-US" sz="2400" dirty="0">
                <a:solidFill>
                  <a:srgbClr val="FFFF66"/>
                </a:solidFill>
              </a:rPr>
              <a:t>Low mortality M = 2k = 0.4 or S = 67% per </a:t>
            </a:r>
            <a:r>
              <a:rPr lang="en-US" sz="2400" dirty="0" err="1">
                <a:solidFill>
                  <a:srgbClr val="FFFF66"/>
                </a:solidFill>
              </a:rPr>
              <a:t>yr</a:t>
            </a:r>
            <a:endParaRPr lang="en-US" sz="2400" dirty="0">
              <a:solidFill>
                <a:srgbClr val="FFFF66"/>
              </a:solidFill>
            </a:endParaRPr>
          </a:p>
          <a:p>
            <a:pPr lvl="1"/>
            <a:r>
              <a:rPr lang="en-US" sz="2400" dirty="0">
                <a:solidFill>
                  <a:srgbClr val="FFFF66"/>
                </a:solidFill>
              </a:rPr>
              <a:t>late maturity: 4 </a:t>
            </a:r>
            <a:r>
              <a:rPr lang="en-US" sz="2400" dirty="0" err="1">
                <a:solidFill>
                  <a:srgbClr val="FFFF66"/>
                </a:solidFill>
              </a:rPr>
              <a:t>yrs</a:t>
            </a:r>
            <a:r>
              <a:rPr lang="en-US" sz="2400" dirty="0">
                <a:solidFill>
                  <a:srgbClr val="FFFF66"/>
                </a:solidFill>
              </a:rPr>
              <a:t>, 40 cm </a:t>
            </a:r>
          </a:p>
          <a:p>
            <a:pPr lvl="1"/>
            <a:r>
              <a:rPr lang="en-US" sz="2400" dirty="0">
                <a:solidFill>
                  <a:srgbClr val="FFFF66"/>
                </a:solidFill>
              </a:rPr>
              <a:t>long-lived: </a:t>
            </a:r>
            <a:r>
              <a:rPr lang="en-US" sz="2400" dirty="0" smtClean="0">
                <a:solidFill>
                  <a:srgbClr val="FFFF66"/>
                </a:solidFill>
              </a:rPr>
              <a:t>&gt; 30 </a:t>
            </a:r>
            <a:r>
              <a:rPr lang="en-US" sz="2400" dirty="0" err="1">
                <a:solidFill>
                  <a:srgbClr val="FFFF66"/>
                </a:solidFill>
              </a:rPr>
              <a:t>yrs</a:t>
            </a:r>
            <a:endParaRPr lang="en-US" sz="2400" dirty="0"/>
          </a:p>
          <a:p>
            <a:endParaRPr lang="en-US" sz="2800" dirty="0"/>
          </a:p>
        </p:txBody>
      </p:sp>
      <p:sp>
        <p:nvSpPr>
          <p:cNvPr id="108550" name="Rectangle 6"/>
          <p:cNvSpPr>
            <a:spLocks noChangeArrowheads="1"/>
          </p:cNvSpPr>
          <p:nvPr/>
        </p:nvSpPr>
        <p:spPr bwMode="auto">
          <a:xfrm>
            <a:off x="4724400" y="2590800"/>
            <a:ext cx="441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fontAlgn="base">
              <a:spcBef>
                <a:spcPct val="0"/>
              </a:spcBef>
              <a:spcAft>
                <a:spcPct val="0"/>
              </a:spcAft>
            </a:pPr>
            <a:r>
              <a:rPr lang="en-US" sz="2400" dirty="0">
                <a:solidFill>
                  <a:schemeClr val="bg1"/>
                </a:solidFill>
              </a:rPr>
              <a:t>Grey Reef Shark</a:t>
            </a:r>
            <a:br>
              <a:rPr lang="en-US" sz="2400" dirty="0">
                <a:solidFill>
                  <a:schemeClr val="bg1"/>
                </a:solidFill>
              </a:rPr>
            </a:br>
            <a:r>
              <a:rPr lang="en-US" sz="2400" i="1" dirty="0" err="1">
                <a:solidFill>
                  <a:schemeClr val="bg1"/>
                </a:solidFill>
              </a:rPr>
              <a:t>Carcharhinus</a:t>
            </a:r>
            <a:r>
              <a:rPr lang="en-US" sz="2400" i="1" dirty="0">
                <a:solidFill>
                  <a:schemeClr val="bg1"/>
                </a:solidFill>
              </a:rPr>
              <a:t> </a:t>
            </a:r>
            <a:r>
              <a:rPr lang="en-US" sz="2400" i="1" dirty="0" err="1">
                <a:solidFill>
                  <a:schemeClr val="bg1"/>
                </a:solidFill>
              </a:rPr>
              <a:t>amblyrhynchos</a:t>
            </a:r>
            <a:endParaRPr lang="en-US" sz="2400" i="1" dirty="0">
              <a:solidFill>
                <a:schemeClr val="bg1"/>
              </a:solidFill>
            </a:endParaRPr>
          </a:p>
        </p:txBody>
      </p:sp>
      <p:sp>
        <p:nvSpPr>
          <p:cNvPr id="108551" name="Rectangle 7"/>
          <p:cNvSpPr>
            <a:spLocks noChangeArrowheads="1"/>
          </p:cNvSpPr>
          <p:nvPr/>
        </p:nvSpPr>
        <p:spPr bwMode="auto">
          <a:xfrm>
            <a:off x="4876800" y="3657600"/>
            <a:ext cx="42672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fontAlgn="base">
              <a:spcBef>
                <a:spcPct val="20000"/>
              </a:spcBef>
              <a:spcAft>
                <a:spcPct val="0"/>
              </a:spcAft>
              <a:buFontTx/>
              <a:buChar char="•"/>
            </a:pPr>
            <a:r>
              <a:rPr lang="en-US" sz="2400" dirty="0">
                <a:solidFill>
                  <a:srgbClr val="FFFF66"/>
                </a:solidFill>
              </a:rPr>
              <a:t>Very slow growing</a:t>
            </a:r>
          </a:p>
          <a:p>
            <a:pPr marL="742950" lvl="1" indent="-285750" fontAlgn="base">
              <a:spcBef>
                <a:spcPct val="20000"/>
              </a:spcBef>
              <a:spcAft>
                <a:spcPct val="0"/>
              </a:spcAft>
              <a:buFontTx/>
              <a:buChar char="–"/>
            </a:pPr>
            <a:r>
              <a:rPr lang="en-US" sz="2400" dirty="0">
                <a:solidFill>
                  <a:srgbClr val="FFFF66"/>
                </a:solidFill>
              </a:rPr>
              <a:t>VBGF k = 0.1</a:t>
            </a:r>
          </a:p>
          <a:p>
            <a:pPr marL="342900" indent="-342900" fontAlgn="base">
              <a:spcBef>
                <a:spcPct val="20000"/>
              </a:spcBef>
              <a:spcAft>
                <a:spcPct val="0"/>
              </a:spcAft>
              <a:buFontTx/>
              <a:buChar char="•"/>
            </a:pPr>
            <a:r>
              <a:rPr lang="en-US" sz="2400" dirty="0">
                <a:solidFill>
                  <a:srgbClr val="FFFF66"/>
                </a:solidFill>
              </a:rPr>
              <a:t>Long-lived to &gt; 20 </a:t>
            </a:r>
            <a:r>
              <a:rPr lang="en-US" sz="2400" dirty="0" err="1">
                <a:solidFill>
                  <a:srgbClr val="FFFF66"/>
                </a:solidFill>
              </a:rPr>
              <a:t>yr</a:t>
            </a:r>
            <a:endParaRPr lang="en-US" sz="2400" dirty="0">
              <a:solidFill>
                <a:srgbClr val="FFFF66"/>
              </a:solidFill>
            </a:endParaRPr>
          </a:p>
          <a:p>
            <a:pPr marL="342900" indent="-342900" fontAlgn="base">
              <a:spcBef>
                <a:spcPct val="20000"/>
              </a:spcBef>
              <a:spcAft>
                <a:spcPct val="0"/>
              </a:spcAft>
              <a:buFontTx/>
              <a:buChar char="•"/>
            </a:pPr>
            <a:r>
              <a:rPr lang="en-US" sz="2400" dirty="0">
                <a:solidFill>
                  <a:srgbClr val="FFFF66"/>
                </a:solidFill>
              </a:rPr>
              <a:t>Very </a:t>
            </a:r>
            <a:r>
              <a:rPr lang="en-US" sz="2400" dirty="0" smtClean="0">
                <a:solidFill>
                  <a:srgbClr val="FFFF66"/>
                </a:solidFill>
              </a:rPr>
              <a:t>late-maturing (age 7)</a:t>
            </a:r>
            <a:endParaRPr lang="en-US" sz="2400" dirty="0">
              <a:solidFill>
                <a:srgbClr val="FFFF66"/>
              </a:solidFill>
            </a:endParaRPr>
          </a:p>
          <a:p>
            <a:pPr marL="342900" indent="-342900" fontAlgn="base">
              <a:spcBef>
                <a:spcPct val="20000"/>
              </a:spcBef>
              <a:spcAft>
                <a:spcPct val="0"/>
              </a:spcAft>
              <a:buFontTx/>
              <a:buChar char="•"/>
            </a:pPr>
            <a:r>
              <a:rPr lang="en-US" sz="2400" dirty="0">
                <a:solidFill>
                  <a:srgbClr val="FFFF66"/>
                </a:solidFill>
              </a:rPr>
              <a:t>Low fecundity</a:t>
            </a:r>
          </a:p>
          <a:p>
            <a:pPr marL="742950" lvl="1" indent="-285750" fontAlgn="base">
              <a:spcBef>
                <a:spcPct val="20000"/>
              </a:spcBef>
              <a:spcAft>
                <a:spcPct val="0"/>
              </a:spcAft>
              <a:buFontTx/>
              <a:buChar char="–"/>
            </a:pPr>
            <a:r>
              <a:rPr lang="en-US" sz="2400" dirty="0">
                <a:solidFill>
                  <a:srgbClr val="FFFF66"/>
                </a:solidFill>
              </a:rPr>
              <a:t>5 pups per </a:t>
            </a:r>
            <a:r>
              <a:rPr lang="en-US" sz="2400" dirty="0" err="1">
                <a:solidFill>
                  <a:srgbClr val="FFFF66"/>
                </a:solidFill>
              </a:rPr>
              <a:t>yr</a:t>
            </a:r>
            <a:endParaRPr lang="en-US" sz="2400" dirty="0">
              <a:solidFill>
                <a:srgbClr val="FFFF66"/>
              </a:solidFill>
            </a:endParaRPr>
          </a:p>
          <a:p>
            <a:pPr marL="342900" indent="-342900" fontAlgn="base">
              <a:spcBef>
                <a:spcPct val="20000"/>
              </a:spcBef>
              <a:spcAft>
                <a:spcPct val="0"/>
              </a:spcAft>
              <a:buFontTx/>
              <a:buChar char="•"/>
            </a:pPr>
            <a:endParaRPr lang="en-US" sz="2400" dirty="0">
              <a:solidFill>
                <a:srgbClr val="000000"/>
              </a:solidFill>
            </a:endParaRPr>
          </a:p>
        </p:txBody>
      </p:sp>
      <p:sp>
        <p:nvSpPr>
          <p:cNvPr id="108552" name="Line 8"/>
          <p:cNvSpPr>
            <a:spLocks noChangeShapeType="1"/>
          </p:cNvSpPr>
          <p:nvPr/>
        </p:nvSpPr>
        <p:spPr bwMode="auto">
          <a:xfrm flipV="1">
            <a:off x="4724400" y="2819400"/>
            <a:ext cx="0" cy="4038600"/>
          </a:xfrm>
          <a:prstGeom prst="line">
            <a:avLst/>
          </a:prstGeom>
          <a:noFill/>
          <a:ln w="952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pic>
        <p:nvPicPr>
          <p:cNvPr id="4098" name="Picture 2" descr="E:\Data\Pitcairn\Enric Pitcairn selects jpg\shark_pitcairn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7800" y="838200"/>
            <a:ext cx="3056964" cy="1916261"/>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1969" t="13601" r="28190" b="14896"/>
          <a:stretch/>
        </p:blipFill>
        <p:spPr bwMode="auto">
          <a:xfrm>
            <a:off x="1143000" y="742781"/>
            <a:ext cx="2514600" cy="2011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92357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457200" y="152400"/>
            <a:ext cx="4724400" cy="715963"/>
          </a:xfrm>
        </p:spPr>
        <p:txBody>
          <a:bodyPr/>
          <a:lstStyle/>
          <a:p>
            <a:r>
              <a:rPr lang="en-US" sz="4000">
                <a:solidFill>
                  <a:srgbClr val="FFFF66"/>
                </a:solidFill>
              </a:rPr>
              <a:t>Prey life histories</a:t>
            </a:r>
          </a:p>
        </p:txBody>
      </p:sp>
      <p:sp>
        <p:nvSpPr>
          <p:cNvPr id="241667" name="Rectangle 3"/>
          <p:cNvSpPr>
            <a:spLocks noGrp="1" noChangeArrowheads="1"/>
          </p:cNvSpPr>
          <p:nvPr>
            <p:ph type="body" sz="half" idx="1"/>
          </p:nvPr>
        </p:nvSpPr>
        <p:spPr>
          <a:xfrm>
            <a:off x="533400" y="990600"/>
            <a:ext cx="4648200" cy="5562600"/>
          </a:xfrm>
        </p:spPr>
        <p:txBody>
          <a:bodyPr/>
          <a:lstStyle/>
          <a:p>
            <a:pPr>
              <a:lnSpc>
                <a:spcPct val="90000"/>
              </a:lnSpc>
            </a:pPr>
            <a:r>
              <a:rPr lang="en-US" sz="2000">
                <a:solidFill>
                  <a:srgbClr val="FFFF66"/>
                </a:solidFill>
              </a:rPr>
              <a:t>eg, </a:t>
            </a:r>
            <a:r>
              <a:rPr lang="en-US" sz="2800">
                <a:solidFill>
                  <a:srgbClr val="FFFF66"/>
                </a:solidFill>
              </a:rPr>
              <a:t>the banana fusilier  </a:t>
            </a:r>
            <a:r>
              <a:rPr lang="en-US" sz="2800" i="1">
                <a:solidFill>
                  <a:srgbClr val="FFFF66"/>
                </a:solidFill>
              </a:rPr>
              <a:t>Pterocaesio pisang </a:t>
            </a:r>
            <a:r>
              <a:rPr lang="en-US" sz="2800">
                <a:solidFill>
                  <a:srgbClr val="FFFF66"/>
                </a:solidFill>
              </a:rPr>
              <a:t> </a:t>
            </a:r>
          </a:p>
          <a:p>
            <a:pPr>
              <a:lnSpc>
                <a:spcPct val="90000"/>
              </a:lnSpc>
              <a:buFontTx/>
              <a:buNone/>
            </a:pPr>
            <a:endParaRPr lang="en-US" sz="2000" u="sng">
              <a:solidFill>
                <a:srgbClr val="FFFF66"/>
              </a:solidFill>
            </a:endParaRPr>
          </a:p>
          <a:p>
            <a:pPr>
              <a:lnSpc>
                <a:spcPct val="90000"/>
              </a:lnSpc>
            </a:pPr>
            <a:r>
              <a:rPr lang="en-US" sz="2400">
                <a:solidFill>
                  <a:srgbClr val="FFFF66"/>
                </a:solidFill>
              </a:rPr>
              <a:t>Rapid growth: VBGF k = 1.0</a:t>
            </a:r>
            <a:r>
              <a:rPr lang="en-US" sz="2000">
                <a:solidFill>
                  <a:srgbClr val="FFFF66"/>
                </a:solidFill>
              </a:rPr>
              <a:t> </a:t>
            </a:r>
            <a:endParaRPr lang="en-US" sz="1800">
              <a:solidFill>
                <a:srgbClr val="FFFF66"/>
              </a:solidFill>
            </a:endParaRPr>
          </a:p>
          <a:p>
            <a:pPr>
              <a:lnSpc>
                <a:spcPct val="90000"/>
              </a:lnSpc>
            </a:pPr>
            <a:r>
              <a:rPr lang="en-US" sz="2400">
                <a:solidFill>
                  <a:srgbClr val="FFFF66"/>
                </a:solidFill>
              </a:rPr>
              <a:t>High mortality: M=2k = 2</a:t>
            </a:r>
            <a:r>
              <a:rPr lang="en-US" sz="2000">
                <a:solidFill>
                  <a:srgbClr val="FFFF66"/>
                </a:solidFill>
              </a:rPr>
              <a:t>;    equiv to A = 86% per yr (1-e</a:t>
            </a:r>
            <a:r>
              <a:rPr lang="en-US" sz="2000" baseline="30000">
                <a:solidFill>
                  <a:srgbClr val="FFFF66"/>
                </a:solidFill>
              </a:rPr>
              <a:t>-z</a:t>
            </a:r>
            <a:r>
              <a:rPr lang="en-US" sz="2000">
                <a:solidFill>
                  <a:srgbClr val="FFFF66"/>
                </a:solidFill>
              </a:rPr>
              <a:t>)</a:t>
            </a:r>
            <a:endParaRPr lang="en-US" sz="2000" baseline="30000">
              <a:solidFill>
                <a:srgbClr val="FFFF66"/>
              </a:solidFill>
            </a:endParaRPr>
          </a:p>
          <a:p>
            <a:pPr>
              <a:lnSpc>
                <a:spcPct val="90000"/>
              </a:lnSpc>
            </a:pPr>
            <a:r>
              <a:rPr lang="en-US" sz="2400">
                <a:solidFill>
                  <a:srgbClr val="FFFF66"/>
                </a:solidFill>
              </a:rPr>
              <a:t>Early maturity: &lt; age 1</a:t>
            </a:r>
            <a:r>
              <a:rPr lang="en-US" sz="2000">
                <a:solidFill>
                  <a:srgbClr val="FFFF66"/>
                </a:solidFill>
              </a:rPr>
              <a:t> </a:t>
            </a:r>
          </a:p>
          <a:p>
            <a:pPr>
              <a:lnSpc>
                <a:spcPct val="90000"/>
              </a:lnSpc>
            </a:pPr>
            <a:r>
              <a:rPr lang="en-US" sz="2400">
                <a:solidFill>
                  <a:srgbClr val="FFFF66"/>
                </a:solidFill>
              </a:rPr>
              <a:t>Short-lived: 1+ yr</a:t>
            </a:r>
            <a:r>
              <a:rPr lang="en-US" sz="2000">
                <a:solidFill>
                  <a:srgbClr val="FFFF66"/>
                </a:solidFill>
              </a:rPr>
              <a:t> </a:t>
            </a:r>
          </a:p>
          <a:p>
            <a:pPr>
              <a:lnSpc>
                <a:spcPct val="90000"/>
              </a:lnSpc>
            </a:pPr>
            <a:r>
              <a:rPr lang="en-US" sz="2400">
                <a:solidFill>
                  <a:srgbClr val="FFFF66"/>
                </a:solidFill>
              </a:rPr>
              <a:t>High turnover:</a:t>
            </a:r>
            <a:r>
              <a:rPr lang="en-US" sz="2000">
                <a:solidFill>
                  <a:srgbClr val="FFFF66"/>
                </a:solidFill>
              </a:rPr>
              <a:t>                                    &lt; 15-mo doubling time</a:t>
            </a:r>
          </a:p>
          <a:p>
            <a:pPr>
              <a:lnSpc>
                <a:spcPct val="90000"/>
              </a:lnSpc>
            </a:pPr>
            <a:r>
              <a:rPr lang="en-US" sz="2000">
                <a:solidFill>
                  <a:srgbClr val="FFFF66"/>
                </a:solidFill>
              </a:rPr>
              <a:t>Likely higher turnover in tiny planktivores like basslets (anthiines) &amp; </a:t>
            </a:r>
            <a:r>
              <a:rPr lang="en-US" sz="2000" i="1">
                <a:solidFill>
                  <a:srgbClr val="FFFF66"/>
                </a:solidFill>
              </a:rPr>
              <a:t>Chromis</a:t>
            </a:r>
            <a:r>
              <a:rPr lang="en-US" sz="2000">
                <a:solidFill>
                  <a:srgbClr val="FFFF66"/>
                </a:solidFill>
              </a:rPr>
              <a:t> spp damselfishes, also gobies &amp; blennies</a:t>
            </a:r>
          </a:p>
        </p:txBody>
      </p:sp>
      <p:pic>
        <p:nvPicPr>
          <p:cNvPr id="24166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0" y="4495800"/>
            <a:ext cx="3352800" cy="2230438"/>
          </a:xfrm>
          <a:prstGeom prst="rect">
            <a:avLst/>
          </a:prstGeom>
          <a:noFill/>
          <a:extLst>
            <a:ext uri="{909E8E84-426E-40DD-AFC4-6F175D3DCCD1}">
              <a14:hiddenFill xmlns:a14="http://schemas.microsoft.com/office/drawing/2010/main">
                <a:solidFill>
                  <a:srgbClr val="FFFFFF"/>
                </a:solidFill>
              </a14:hiddenFill>
            </a:ext>
          </a:extLst>
        </p:spPr>
      </p:pic>
      <p:pic>
        <p:nvPicPr>
          <p:cNvPr id="24166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0" y="2286000"/>
            <a:ext cx="3200400" cy="2128838"/>
          </a:xfrm>
          <a:prstGeom prst="rect">
            <a:avLst/>
          </a:prstGeom>
          <a:noFill/>
          <a:extLst>
            <a:ext uri="{909E8E84-426E-40DD-AFC4-6F175D3DCCD1}">
              <a14:hiddenFill xmlns:a14="http://schemas.microsoft.com/office/drawing/2010/main">
                <a:solidFill>
                  <a:srgbClr val="FFFFFF"/>
                </a:solidFill>
              </a14:hiddenFill>
            </a:ext>
          </a:extLst>
        </p:spPr>
      </p:pic>
      <p:pic>
        <p:nvPicPr>
          <p:cNvPr id="241670" name="Picture 6" descr="Ptpis_u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8800" y="228600"/>
            <a:ext cx="2717800" cy="198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55526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ChangeArrowheads="1"/>
          </p:cNvSpPr>
          <p:nvPr>
            <p:ph type="body" idx="1"/>
          </p:nvPr>
        </p:nvSpPr>
        <p:spPr>
          <a:xfrm>
            <a:off x="0" y="609600"/>
            <a:ext cx="4267200" cy="2971800"/>
          </a:xfrm>
        </p:spPr>
        <p:txBody>
          <a:bodyPr/>
          <a:lstStyle/>
          <a:p>
            <a:pPr>
              <a:lnSpc>
                <a:spcPct val="90000"/>
              </a:lnSpc>
            </a:pPr>
            <a:r>
              <a:rPr lang="en-US" sz="2800">
                <a:solidFill>
                  <a:schemeClr val="bg1"/>
                </a:solidFill>
              </a:rPr>
              <a:t>Declines in: </a:t>
            </a:r>
          </a:p>
          <a:p>
            <a:pPr lvl="1">
              <a:lnSpc>
                <a:spcPct val="90000"/>
              </a:lnSpc>
            </a:pPr>
            <a:r>
              <a:rPr lang="en-US" sz="2400">
                <a:solidFill>
                  <a:schemeClr val="bg1"/>
                </a:solidFill>
              </a:rPr>
              <a:t>abundance </a:t>
            </a:r>
          </a:p>
          <a:p>
            <a:pPr lvl="1">
              <a:lnSpc>
                <a:spcPct val="90000"/>
              </a:lnSpc>
            </a:pPr>
            <a:r>
              <a:rPr lang="en-US" sz="2400">
                <a:solidFill>
                  <a:schemeClr val="bg1"/>
                </a:solidFill>
              </a:rPr>
              <a:t>size </a:t>
            </a:r>
          </a:p>
          <a:p>
            <a:pPr lvl="1">
              <a:lnSpc>
                <a:spcPct val="90000"/>
              </a:lnSpc>
            </a:pPr>
            <a:r>
              <a:rPr lang="en-US" sz="2400">
                <a:solidFill>
                  <a:schemeClr val="bg1"/>
                </a:solidFill>
              </a:rPr>
              <a:t>reproductive output</a:t>
            </a:r>
          </a:p>
          <a:p>
            <a:pPr>
              <a:lnSpc>
                <a:spcPct val="90000"/>
              </a:lnSpc>
            </a:pPr>
            <a:r>
              <a:rPr lang="en-US" sz="2800">
                <a:solidFill>
                  <a:schemeClr val="bg1"/>
                </a:solidFill>
              </a:rPr>
              <a:t>Changes in:</a:t>
            </a:r>
          </a:p>
          <a:p>
            <a:pPr lvl="1">
              <a:lnSpc>
                <a:spcPct val="90000"/>
              </a:lnSpc>
            </a:pPr>
            <a:r>
              <a:rPr lang="en-US" sz="2400">
                <a:solidFill>
                  <a:schemeClr val="bg1"/>
                </a:solidFill>
              </a:rPr>
              <a:t> sex ratio</a:t>
            </a:r>
          </a:p>
          <a:p>
            <a:pPr lvl="1">
              <a:lnSpc>
                <a:spcPct val="90000"/>
              </a:lnSpc>
            </a:pPr>
            <a:r>
              <a:rPr lang="en-US" sz="2400">
                <a:solidFill>
                  <a:schemeClr val="bg1"/>
                </a:solidFill>
              </a:rPr>
              <a:t> behavior &amp; distribution</a:t>
            </a:r>
          </a:p>
        </p:txBody>
      </p:sp>
      <p:sp>
        <p:nvSpPr>
          <p:cNvPr id="243715" name="Rectangle 3"/>
          <p:cNvSpPr>
            <a:spLocks noChangeArrowheads="1"/>
          </p:cNvSpPr>
          <p:nvPr/>
        </p:nvSpPr>
        <p:spPr bwMode="auto">
          <a:xfrm>
            <a:off x="4876800" y="762000"/>
            <a:ext cx="4267200" cy="2667000"/>
          </a:xfrm>
          <a:prstGeom prst="rect">
            <a:avLst/>
          </a:prstGeom>
          <a:noFill/>
          <a:ln w="9525">
            <a:noFill/>
            <a:miter lim="800000"/>
            <a:headEnd/>
            <a:tailEnd/>
          </a:ln>
          <a:effectLst/>
        </p:spPr>
        <p:txBody>
          <a:bodyPr/>
          <a:lstStyle/>
          <a:p>
            <a:pPr marL="342900" indent="-342900">
              <a:lnSpc>
                <a:spcPct val="90000"/>
              </a:lnSpc>
              <a:spcBef>
                <a:spcPct val="20000"/>
              </a:spcBef>
              <a:buFontTx/>
              <a:buChar char="•"/>
            </a:pPr>
            <a:r>
              <a:rPr lang="en-US" sz="2800">
                <a:solidFill>
                  <a:prstClr val="white"/>
                </a:solidFill>
              </a:rPr>
              <a:t>Changes in:</a:t>
            </a:r>
          </a:p>
          <a:p>
            <a:pPr marL="742950" lvl="1" indent="-285750">
              <a:lnSpc>
                <a:spcPct val="90000"/>
              </a:lnSpc>
              <a:spcBef>
                <a:spcPct val="20000"/>
              </a:spcBef>
              <a:buFontTx/>
              <a:buChar char="–"/>
            </a:pPr>
            <a:r>
              <a:rPr lang="en-US" sz="2400">
                <a:solidFill>
                  <a:prstClr val="white"/>
                </a:solidFill>
              </a:rPr>
              <a:t>Trophic structure</a:t>
            </a:r>
          </a:p>
          <a:p>
            <a:pPr marL="742950" lvl="1" indent="-285750">
              <a:lnSpc>
                <a:spcPct val="90000"/>
              </a:lnSpc>
              <a:spcBef>
                <a:spcPct val="20000"/>
              </a:spcBef>
              <a:buFontTx/>
              <a:buChar char="–"/>
            </a:pPr>
            <a:r>
              <a:rPr lang="en-US" sz="2400">
                <a:solidFill>
                  <a:prstClr val="white"/>
                </a:solidFill>
              </a:rPr>
              <a:t>Predator-prey dynamics </a:t>
            </a:r>
          </a:p>
          <a:p>
            <a:pPr marL="742950" lvl="1" indent="-285750">
              <a:lnSpc>
                <a:spcPct val="90000"/>
              </a:lnSpc>
              <a:spcBef>
                <a:spcPct val="20000"/>
              </a:spcBef>
              <a:buFontTx/>
              <a:buChar char="–"/>
            </a:pPr>
            <a:r>
              <a:rPr lang="en-US" sz="2400">
                <a:solidFill>
                  <a:prstClr val="white"/>
                </a:solidFill>
              </a:rPr>
              <a:t>Reduced herbivory</a:t>
            </a:r>
          </a:p>
          <a:p>
            <a:pPr marL="742950" lvl="1" indent="-285750">
              <a:lnSpc>
                <a:spcPct val="90000"/>
              </a:lnSpc>
              <a:spcBef>
                <a:spcPct val="20000"/>
              </a:spcBef>
              <a:buFontTx/>
              <a:buChar char="–"/>
            </a:pPr>
            <a:r>
              <a:rPr lang="en-US" sz="2400">
                <a:solidFill>
                  <a:prstClr val="white"/>
                </a:solidFill>
              </a:rPr>
              <a:t>Phase-shift </a:t>
            </a:r>
          </a:p>
        </p:txBody>
      </p:sp>
      <p:sp>
        <p:nvSpPr>
          <p:cNvPr id="243716" name="Text Box 4"/>
          <p:cNvSpPr txBox="1">
            <a:spLocks noChangeArrowheads="1"/>
          </p:cNvSpPr>
          <p:nvPr/>
        </p:nvSpPr>
        <p:spPr bwMode="auto">
          <a:xfrm>
            <a:off x="0" y="0"/>
            <a:ext cx="4572000" cy="584775"/>
          </a:xfrm>
          <a:prstGeom prst="rect">
            <a:avLst/>
          </a:prstGeom>
          <a:noFill/>
          <a:ln w="9525">
            <a:noFill/>
            <a:miter lim="800000"/>
            <a:headEnd/>
            <a:tailEnd/>
          </a:ln>
          <a:effectLst/>
        </p:spPr>
        <p:txBody>
          <a:bodyPr wrap="square">
            <a:spAutoFit/>
          </a:bodyPr>
          <a:lstStyle/>
          <a:p>
            <a:pPr algn="ctr">
              <a:spcBef>
                <a:spcPct val="50000"/>
              </a:spcBef>
            </a:pPr>
            <a:r>
              <a:rPr lang="en-US" sz="3200" dirty="0">
                <a:solidFill>
                  <a:srgbClr val="FFFF00"/>
                </a:solidFill>
              </a:rPr>
              <a:t>Direct </a:t>
            </a:r>
            <a:r>
              <a:rPr lang="en-US" sz="3200" dirty="0" smtClean="0">
                <a:solidFill>
                  <a:srgbClr val="FFFF00"/>
                </a:solidFill>
              </a:rPr>
              <a:t>Effects of fishing</a:t>
            </a:r>
            <a:endParaRPr lang="en-US" sz="3200" dirty="0">
              <a:solidFill>
                <a:srgbClr val="FFFF00"/>
              </a:solidFill>
            </a:endParaRPr>
          </a:p>
        </p:txBody>
      </p:sp>
      <p:sp>
        <p:nvSpPr>
          <p:cNvPr id="243717" name="Text Box 5"/>
          <p:cNvSpPr txBox="1">
            <a:spLocks noChangeArrowheads="1"/>
          </p:cNvSpPr>
          <p:nvPr/>
        </p:nvSpPr>
        <p:spPr bwMode="auto">
          <a:xfrm>
            <a:off x="5105400" y="0"/>
            <a:ext cx="3733800" cy="579438"/>
          </a:xfrm>
          <a:prstGeom prst="rect">
            <a:avLst/>
          </a:prstGeom>
          <a:noFill/>
          <a:ln w="9525">
            <a:noFill/>
            <a:miter lim="800000"/>
            <a:headEnd/>
            <a:tailEnd/>
          </a:ln>
          <a:effectLst/>
        </p:spPr>
        <p:txBody>
          <a:bodyPr>
            <a:spAutoFit/>
          </a:bodyPr>
          <a:lstStyle/>
          <a:p>
            <a:pPr>
              <a:spcBef>
                <a:spcPct val="50000"/>
              </a:spcBef>
            </a:pPr>
            <a:r>
              <a:rPr lang="en-US" sz="3200">
                <a:solidFill>
                  <a:srgbClr val="FFFF00"/>
                </a:solidFill>
              </a:rPr>
              <a:t>Ecosystem Effects</a:t>
            </a:r>
          </a:p>
        </p:txBody>
      </p:sp>
      <p:sp>
        <p:nvSpPr>
          <p:cNvPr id="243718" name="Line 6"/>
          <p:cNvSpPr>
            <a:spLocks noChangeShapeType="1"/>
          </p:cNvSpPr>
          <p:nvPr/>
        </p:nvSpPr>
        <p:spPr bwMode="auto">
          <a:xfrm>
            <a:off x="0" y="609600"/>
            <a:ext cx="9144000" cy="0"/>
          </a:xfrm>
          <a:prstGeom prst="line">
            <a:avLst/>
          </a:prstGeom>
          <a:noFill/>
          <a:ln w="9525">
            <a:solidFill>
              <a:srgbClr val="FFFF00"/>
            </a:solidFill>
            <a:round/>
            <a:headEnd/>
            <a:tailEnd/>
          </a:ln>
          <a:effectLst/>
        </p:spPr>
        <p:txBody>
          <a:bodyPr/>
          <a:lstStyle/>
          <a:p>
            <a:endParaRPr lang="en-US">
              <a:solidFill>
                <a:prstClr val="black"/>
              </a:solidFill>
            </a:endParaRPr>
          </a:p>
        </p:txBody>
      </p:sp>
      <p:pic>
        <p:nvPicPr>
          <p:cNvPr id="243719" name="Picture 7" descr="Big fish"/>
          <p:cNvPicPr>
            <a:picLocks noChangeAspect="1" noChangeArrowheads="1"/>
          </p:cNvPicPr>
          <p:nvPr/>
        </p:nvPicPr>
        <p:blipFill>
          <a:blip r:embed="rId3" cstate="print"/>
          <a:srcRect/>
          <a:stretch>
            <a:fillRect/>
          </a:stretch>
        </p:blipFill>
        <p:spPr bwMode="auto">
          <a:xfrm>
            <a:off x="838200" y="3581400"/>
            <a:ext cx="2470150" cy="3200400"/>
          </a:xfrm>
          <a:prstGeom prst="rect">
            <a:avLst/>
          </a:prstGeom>
          <a:noFill/>
        </p:spPr>
      </p:pic>
      <p:pic>
        <p:nvPicPr>
          <p:cNvPr id="243720" name="Picture 8"/>
          <p:cNvPicPr>
            <a:picLocks noChangeAspect="1" noChangeArrowheads="1"/>
          </p:cNvPicPr>
          <p:nvPr/>
        </p:nvPicPr>
        <p:blipFill>
          <a:blip r:embed="rId4" cstate="print"/>
          <a:srcRect/>
          <a:stretch>
            <a:fillRect/>
          </a:stretch>
        </p:blipFill>
        <p:spPr bwMode="auto">
          <a:xfrm>
            <a:off x="4267200" y="3614738"/>
            <a:ext cx="4737100" cy="3090862"/>
          </a:xfrm>
          <a:prstGeom prst="rect">
            <a:avLst/>
          </a:prstGeom>
          <a:noFill/>
          <a:ln w="9525">
            <a:noFill/>
            <a:miter lim="800000"/>
            <a:headEnd/>
            <a:tailEnd/>
          </a:ln>
          <a:effectLst/>
        </p:spPr>
      </p:pic>
      <p:pic>
        <p:nvPicPr>
          <p:cNvPr id="243721" name="Picture 9"/>
          <p:cNvPicPr>
            <a:picLocks noChangeAspect="1" noChangeArrowheads="1"/>
          </p:cNvPicPr>
          <p:nvPr/>
        </p:nvPicPr>
        <p:blipFill>
          <a:blip r:embed="rId5" cstate="print"/>
          <a:srcRect/>
          <a:stretch>
            <a:fillRect/>
          </a:stretch>
        </p:blipFill>
        <p:spPr bwMode="auto">
          <a:xfrm>
            <a:off x="4191000" y="5181600"/>
            <a:ext cx="2133600" cy="1524000"/>
          </a:xfrm>
          <a:prstGeom prst="rect">
            <a:avLst/>
          </a:prstGeom>
          <a:noFill/>
        </p:spPr>
      </p:pic>
    </p:spTree>
    <p:extLst>
      <p:ext uri="{BB962C8B-B14F-4D97-AF65-F5344CB8AC3E}">
        <p14:creationId xmlns:p14="http://schemas.microsoft.com/office/powerpoint/2010/main" val="4402029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152400"/>
            <a:ext cx="9157952" cy="523220"/>
          </a:xfrm>
          <a:prstGeom prst="rect">
            <a:avLst/>
          </a:prstGeom>
          <a:noFill/>
        </p:spPr>
        <p:txBody>
          <a:bodyPr wrap="square" rtlCol="0">
            <a:spAutoFit/>
          </a:bodyPr>
          <a:lstStyle/>
          <a:p>
            <a:r>
              <a:rPr lang="en-US" sz="2800" dirty="0" smtClean="0">
                <a:solidFill>
                  <a:srgbClr val="FFFF00"/>
                </a:solidFill>
              </a:rPr>
              <a:t>Trophic biomass comparisons w/in Pacific Island groups</a:t>
            </a:r>
            <a:endParaRPr lang="en-US" sz="2800" dirty="0">
              <a:solidFill>
                <a:srgbClr val="FFFF00"/>
              </a:solidFill>
            </a:endParaRPr>
          </a:p>
        </p:txBody>
      </p:sp>
      <p:pic>
        <p:nvPicPr>
          <p:cNvPr id="1030"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38" y="742489"/>
            <a:ext cx="4572000" cy="3219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777487"/>
            <a:ext cx="4572000" cy="3143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025" y="3921188"/>
            <a:ext cx="4572000" cy="2985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87025" y="3921188"/>
            <a:ext cx="4539803" cy="2958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Oval 2"/>
          <p:cNvSpPr/>
          <p:nvPr/>
        </p:nvSpPr>
        <p:spPr>
          <a:xfrm>
            <a:off x="1219200" y="2349337"/>
            <a:ext cx="990600" cy="1571851"/>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4"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43800" y="2743200"/>
            <a:ext cx="1017587" cy="1177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5"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19400" y="5562601"/>
            <a:ext cx="1371600" cy="1281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6" name="Picture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24800" y="4876800"/>
            <a:ext cx="1202027"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1076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842" name="Group 2"/>
          <p:cNvGrpSpPr>
            <a:grpSpLocks/>
          </p:cNvGrpSpPr>
          <p:nvPr/>
        </p:nvGrpSpPr>
        <p:grpSpPr bwMode="auto">
          <a:xfrm>
            <a:off x="1371600" y="3886200"/>
            <a:ext cx="3048000" cy="2795588"/>
            <a:chOff x="1153" y="2929"/>
            <a:chExt cx="1262" cy="1088"/>
          </a:xfrm>
        </p:grpSpPr>
        <p:sp>
          <p:nvSpPr>
            <p:cNvPr id="35878" name="Freeform 3"/>
            <p:cNvSpPr>
              <a:spLocks/>
            </p:cNvSpPr>
            <p:nvPr/>
          </p:nvSpPr>
          <p:spPr bwMode="auto">
            <a:xfrm>
              <a:off x="1621" y="3721"/>
              <a:ext cx="344" cy="296"/>
            </a:xfrm>
            <a:custGeom>
              <a:avLst/>
              <a:gdLst>
                <a:gd name="T0" fmla="*/ 174 w 344"/>
                <a:gd name="T1" fmla="*/ 296 h 296"/>
                <a:gd name="T2" fmla="*/ 344 w 344"/>
                <a:gd name="T3" fmla="*/ 0 h 296"/>
                <a:gd name="T4" fmla="*/ 0 w 344"/>
                <a:gd name="T5" fmla="*/ 0 h 296"/>
                <a:gd name="T6" fmla="*/ 174 w 344"/>
                <a:gd name="T7" fmla="*/ 296 h 296"/>
                <a:gd name="T8" fmla="*/ 0 60000 65536"/>
                <a:gd name="T9" fmla="*/ 0 60000 65536"/>
                <a:gd name="T10" fmla="*/ 0 60000 65536"/>
                <a:gd name="T11" fmla="*/ 0 60000 65536"/>
                <a:gd name="T12" fmla="*/ 0 w 344"/>
                <a:gd name="T13" fmla="*/ 0 h 296"/>
                <a:gd name="T14" fmla="*/ 344 w 344"/>
                <a:gd name="T15" fmla="*/ 296 h 296"/>
              </a:gdLst>
              <a:ahLst/>
              <a:cxnLst>
                <a:cxn ang="T8">
                  <a:pos x="T0" y="T1"/>
                </a:cxn>
                <a:cxn ang="T9">
                  <a:pos x="T2" y="T3"/>
                </a:cxn>
                <a:cxn ang="T10">
                  <a:pos x="T4" y="T5"/>
                </a:cxn>
                <a:cxn ang="T11">
                  <a:pos x="T6" y="T7"/>
                </a:cxn>
              </a:cxnLst>
              <a:rect l="T12" t="T13" r="T14" b="T15"/>
              <a:pathLst>
                <a:path w="344" h="296">
                  <a:moveTo>
                    <a:pt x="174" y="296"/>
                  </a:moveTo>
                  <a:lnTo>
                    <a:pt x="344" y="0"/>
                  </a:lnTo>
                  <a:lnTo>
                    <a:pt x="0" y="0"/>
                  </a:lnTo>
                  <a:lnTo>
                    <a:pt x="174" y="296"/>
                  </a:lnTo>
                  <a:close/>
                </a:path>
              </a:pathLst>
            </a:custGeom>
            <a:solidFill>
              <a:srgbClr val="FF7C80"/>
            </a:solidFill>
            <a:ln w="28575">
              <a:solidFill>
                <a:schemeClr val="bg1"/>
              </a:solidFill>
              <a:round/>
              <a:headEnd/>
              <a:tailEnd/>
            </a:ln>
          </p:spPr>
          <p:txBody>
            <a:bodyPr/>
            <a:lstStyle/>
            <a:p>
              <a:pPr fontAlgn="base">
                <a:spcBef>
                  <a:spcPct val="0"/>
                </a:spcBef>
                <a:spcAft>
                  <a:spcPct val="0"/>
                </a:spcAft>
              </a:pPr>
              <a:endParaRPr lang="en-US">
                <a:solidFill>
                  <a:srgbClr val="000000"/>
                </a:solidFill>
              </a:endParaRPr>
            </a:p>
          </p:txBody>
        </p:sp>
        <p:sp>
          <p:nvSpPr>
            <p:cNvPr id="35879" name="Freeform 4"/>
            <p:cNvSpPr>
              <a:spLocks/>
            </p:cNvSpPr>
            <p:nvPr/>
          </p:nvSpPr>
          <p:spPr bwMode="auto">
            <a:xfrm>
              <a:off x="1153" y="2929"/>
              <a:ext cx="1262" cy="438"/>
            </a:xfrm>
            <a:custGeom>
              <a:avLst/>
              <a:gdLst>
                <a:gd name="T0" fmla="*/ 1052 w 1262"/>
                <a:gd name="T1" fmla="*/ 370 h 438"/>
                <a:gd name="T2" fmla="*/ 1262 w 1262"/>
                <a:gd name="T3" fmla="*/ 0 h 438"/>
                <a:gd name="T4" fmla="*/ 0 w 1262"/>
                <a:gd name="T5" fmla="*/ 2 h 438"/>
                <a:gd name="T6" fmla="*/ 216 w 1262"/>
                <a:gd name="T7" fmla="*/ 370 h 438"/>
                <a:gd name="T8" fmla="*/ 258 w 1262"/>
                <a:gd name="T9" fmla="*/ 438 h 438"/>
                <a:gd name="T10" fmla="*/ 1014 w 1262"/>
                <a:gd name="T11" fmla="*/ 438 h 438"/>
                <a:gd name="T12" fmla="*/ 1052 w 1262"/>
                <a:gd name="T13" fmla="*/ 370 h 438"/>
                <a:gd name="T14" fmla="*/ 0 60000 65536"/>
                <a:gd name="T15" fmla="*/ 0 60000 65536"/>
                <a:gd name="T16" fmla="*/ 0 60000 65536"/>
                <a:gd name="T17" fmla="*/ 0 60000 65536"/>
                <a:gd name="T18" fmla="*/ 0 60000 65536"/>
                <a:gd name="T19" fmla="*/ 0 60000 65536"/>
                <a:gd name="T20" fmla="*/ 0 60000 65536"/>
                <a:gd name="T21" fmla="*/ 0 w 1262"/>
                <a:gd name="T22" fmla="*/ 0 h 438"/>
                <a:gd name="T23" fmla="*/ 1262 w 1262"/>
                <a:gd name="T24" fmla="*/ 438 h 4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62" h="438">
                  <a:moveTo>
                    <a:pt x="1052" y="370"/>
                  </a:moveTo>
                  <a:lnTo>
                    <a:pt x="1262" y="0"/>
                  </a:lnTo>
                  <a:lnTo>
                    <a:pt x="0" y="2"/>
                  </a:lnTo>
                  <a:lnTo>
                    <a:pt x="216" y="370"/>
                  </a:lnTo>
                  <a:lnTo>
                    <a:pt x="258" y="438"/>
                  </a:lnTo>
                  <a:lnTo>
                    <a:pt x="1014" y="438"/>
                  </a:lnTo>
                  <a:lnTo>
                    <a:pt x="1052" y="370"/>
                  </a:lnTo>
                  <a:close/>
                </a:path>
              </a:pathLst>
            </a:custGeom>
            <a:solidFill>
              <a:srgbClr val="FF7C80"/>
            </a:solidFill>
            <a:ln w="28575">
              <a:solidFill>
                <a:schemeClr val="bg1"/>
              </a:solidFill>
              <a:round/>
              <a:headEnd/>
              <a:tailEnd/>
            </a:ln>
          </p:spPr>
          <p:txBody>
            <a:bodyPr/>
            <a:lstStyle/>
            <a:p>
              <a:pPr fontAlgn="base">
                <a:spcBef>
                  <a:spcPct val="0"/>
                </a:spcBef>
                <a:spcAft>
                  <a:spcPct val="0"/>
                </a:spcAft>
              </a:pPr>
              <a:endParaRPr lang="en-US">
                <a:solidFill>
                  <a:srgbClr val="000000"/>
                </a:solidFill>
              </a:endParaRPr>
            </a:p>
          </p:txBody>
        </p:sp>
        <p:sp>
          <p:nvSpPr>
            <p:cNvPr id="35880" name="Freeform 5"/>
            <p:cNvSpPr>
              <a:spLocks/>
            </p:cNvSpPr>
            <p:nvPr/>
          </p:nvSpPr>
          <p:spPr bwMode="auto">
            <a:xfrm>
              <a:off x="1411" y="3367"/>
              <a:ext cx="756" cy="354"/>
            </a:xfrm>
            <a:custGeom>
              <a:avLst/>
              <a:gdLst>
                <a:gd name="T0" fmla="*/ 756 w 756"/>
                <a:gd name="T1" fmla="*/ 0 h 354"/>
                <a:gd name="T2" fmla="*/ 0 w 756"/>
                <a:gd name="T3" fmla="*/ 0 h 354"/>
                <a:gd name="T4" fmla="*/ 178 w 756"/>
                <a:gd name="T5" fmla="*/ 302 h 354"/>
                <a:gd name="T6" fmla="*/ 210 w 756"/>
                <a:gd name="T7" fmla="*/ 354 h 354"/>
                <a:gd name="T8" fmla="*/ 554 w 756"/>
                <a:gd name="T9" fmla="*/ 354 h 354"/>
                <a:gd name="T10" fmla="*/ 584 w 756"/>
                <a:gd name="T11" fmla="*/ 302 h 354"/>
                <a:gd name="T12" fmla="*/ 756 w 756"/>
                <a:gd name="T13" fmla="*/ 0 h 354"/>
                <a:gd name="T14" fmla="*/ 0 60000 65536"/>
                <a:gd name="T15" fmla="*/ 0 60000 65536"/>
                <a:gd name="T16" fmla="*/ 0 60000 65536"/>
                <a:gd name="T17" fmla="*/ 0 60000 65536"/>
                <a:gd name="T18" fmla="*/ 0 60000 65536"/>
                <a:gd name="T19" fmla="*/ 0 60000 65536"/>
                <a:gd name="T20" fmla="*/ 0 60000 65536"/>
                <a:gd name="T21" fmla="*/ 0 w 756"/>
                <a:gd name="T22" fmla="*/ 0 h 354"/>
                <a:gd name="T23" fmla="*/ 756 w 756"/>
                <a:gd name="T24" fmla="*/ 354 h 3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6" h="354">
                  <a:moveTo>
                    <a:pt x="756" y="0"/>
                  </a:moveTo>
                  <a:lnTo>
                    <a:pt x="0" y="0"/>
                  </a:lnTo>
                  <a:lnTo>
                    <a:pt x="178" y="302"/>
                  </a:lnTo>
                  <a:lnTo>
                    <a:pt x="210" y="354"/>
                  </a:lnTo>
                  <a:lnTo>
                    <a:pt x="554" y="354"/>
                  </a:lnTo>
                  <a:lnTo>
                    <a:pt x="584" y="302"/>
                  </a:lnTo>
                  <a:lnTo>
                    <a:pt x="756" y="0"/>
                  </a:lnTo>
                  <a:close/>
                </a:path>
              </a:pathLst>
            </a:custGeom>
            <a:solidFill>
              <a:srgbClr val="FF7C80"/>
            </a:solidFill>
            <a:ln w="28575">
              <a:solidFill>
                <a:schemeClr val="bg1"/>
              </a:solidFill>
              <a:round/>
              <a:headEnd/>
              <a:tailEnd/>
            </a:ln>
          </p:spPr>
          <p:txBody>
            <a:bodyPr/>
            <a:lstStyle/>
            <a:p>
              <a:pPr fontAlgn="base">
                <a:spcBef>
                  <a:spcPct val="0"/>
                </a:spcBef>
                <a:spcAft>
                  <a:spcPct val="0"/>
                </a:spcAft>
              </a:pPr>
              <a:endParaRPr lang="en-US">
                <a:solidFill>
                  <a:srgbClr val="000000"/>
                </a:solidFill>
              </a:endParaRPr>
            </a:p>
          </p:txBody>
        </p:sp>
      </p:grpSp>
      <p:sp>
        <p:nvSpPr>
          <p:cNvPr id="35843" name="Rectangle 6"/>
          <p:cNvSpPr>
            <a:spLocks noGrp="1" noChangeArrowheads="1"/>
          </p:cNvSpPr>
          <p:nvPr>
            <p:ph type="title"/>
          </p:nvPr>
        </p:nvSpPr>
        <p:spPr>
          <a:xfrm>
            <a:off x="0" y="228600"/>
            <a:ext cx="8991600" cy="944563"/>
          </a:xfrm>
          <a:noFill/>
        </p:spPr>
        <p:txBody>
          <a:bodyPr/>
          <a:lstStyle/>
          <a:p>
            <a:pPr eaLnBrk="1" hangingPunct="1"/>
            <a:r>
              <a:rPr lang="en-US" sz="3600" smtClean="0">
                <a:solidFill>
                  <a:srgbClr val="FFFF66"/>
                </a:solidFill>
              </a:rPr>
              <a:t>Production Pyramid vs. </a:t>
            </a:r>
            <a:br>
              <a:rPr lang="en-US" sz="3600" smtClean="0">
                <a:solidFill>
                  <a:srgbClr val="FFFF66"/>
                </a:solidFill>
              </a:rPr>
            </a:br>
            <a:r>
              <a:rPr lang="en-US" sz="3600" smtClean="0">
                <a:solidFill>
                  <a:srgbClr val="FFFF66"/>
                </a:solidFill>
              </a:rPr>
              <a:t>Inverted Biomass Pyramid</a:t>
            </a:r>
          </a:p>
        </p:txBody>
      </p:sp>
      <p:sp>
        <p:nvSpPr>
          <p:cNvPr id="35844" name="Rectangle 7"/>
          <p:cNvSpPr>
            <a:spLocks noGrp="1" noChangeArrowheads="1"/>
          </p:cNvSpPr>
          <p:nvPr>
            <p:ph type="body" sz="half" idx="1"/>
          </p:nvPr>
        </p:nvSpPr>
        <p:spPr>
          <a:xfrm>
            <a:off x="4916488" y="1295400"/>
            <a:ext cx="4227512" cy="5334000"/>
          </a:xfrm>
        </p:spPr>
        <p:txBody>
          <a:bodyPr/>
          <a:lstStyle/>
          <a:p>
            <a:pPr eaLnBrk="1" hangingPunct="1">
              <a:lnSpc>
                <a:spcPct val="90000"/>
              </a:lnSpc>
            </a:pPr>
            <a:r>
              <a:rPr lang="en-US" sz="2400" smtClean="0">
                <a:solidFill>
                  <a:schemeClr val="bg1"/>
                </a:solidFill>
              </a:rPr>
              <a:t>Production pyramid</a:t>
            </a:r>
          </a:p>
          <a:p>
            <a:pPr lvl="1" eaLnBrk="1" hangingPunct="1">
              <a:lnSpc>
                <a:spcPct val="90000"/>
              </a:lnSpc>
            </a:pPr>
            <a:r>
              <a:rPr lang="en-US" sz="2000" smtClean="0">
                <a:solidFill>
                  <a:srgbClr val="FFFF66"/>
                </a:solidFill>
              </a:rPr>
              <a:t>Classical energy flow model</a:t>
            </a:r>
          </a:p>
          <a:p>
            <a:pPr lvl="1" eaLnBrk="1" hangingPunct="1">
              <a:lnSpc>
                <a:spcPct val="90000"/>
              </a:lnSpc>
            </a:pPr>
            <a:r>
              <a:rPr lang="en-US" sz="2000" smtClean="0">
                <a:solidFill>
                  <a:srgbClr val="FFFF66"/>
                </a:solidFill>
              </a:rPr>
              <a:t>Progressive (e.g., 90%) reduction in energy per trophic level</a:t>
            </a:r>
          </a:p>
          <a:p>
            <a:pPr eaLnBrk="1" hangingPunct="1">
              <a:lnSpc>
                <a:spcPct val="90000"/>
              </a:lnSpc>
            </a:pPr>
            <a:endParaRPr lang="en-US" sz="2400" smtClean="0">
              <a:solidFill>
                <a:srgbClr val="FFFF66"/>
              </a:solidFill>
            </a:endParaRPr>
          </a:p>
          <a:p>
            <a:pPr eaLnBrk="1" hangingPunct="1">
              <a:lnSpc>
                <a:spcPct val="90000"/>
              </a:lnSpc>
            </a:pPr>
            <a:r>
              <a:rPr lang="en-US" sz="2400" smtClean="0">
                <a:solidFill>
                  <a:schemeClr val="bg1"/>
                </a:solidFill>
              </a:rPr>
              <a:t>Inverted biomass pyramid</a:t>
            </a:r>
          </a:p>
          <a:p>
            <a:pPr lvl="1" eaLnBrk="1" hangingPunct="1">
              <a:lnSpc>
                <a:spcPct val="90000"/>
              </a:lnSpc>
            </a:pPr>
            <a:r>
              <a:rPr lang="en-US" sz="2000" smtClean="0">
                <a:solidFill>
                  <a:srgbClr val="FFFF66"/>
                </a:solidFill>
              </a:rPr>
              <a:t>Greater biomass of top-level consumers</a:t>
            </a:r>
          </a:p>
          <a:p>
            <a:pPr lvl="1" eaLnBrk="1" hangingPunct="1">
              <a:lnSpc>
                <a:spcPct val="90000"/>
              </a:lnSpc>
            </a:pPr>
            <a:r>
              <a:rPr lang="en-US" sz="2000" smtClean="0">
                <a:solidFill>
                  <a:srgbClr val="FFFF66"/>
                </a:solidFill>
              </a:rPr>
              <a:t>“Non-classical” predator-prey biomass ratios possible:</a:t>
            </a:r>
          </a:p>
          <a:p>
            <a:pPr lvl="2" eaLnBrk="1" hangingPunct="1">
              <a:lnSpc>
                <a:spcPct val="90000"/>
              </a:lnSpc>
            </a:pPr>
            <a:r>
              <a:rPr lang="en-US" sz="1800" smtClean="0">
                <a:solidFill>
                  <a:srgbClr val="FFFF66"/>
                </a:solidFill>
              </a:rPr>
              <a:t>“diffuse” predation</a:t>
            </a:r>
          </a:p>
          <a:p>
            <a:pPr lvl="2" eaLnBrk="1" hangingPunct="1">
              <a:lnSpc>
                <a:spcPct val="90000"/>
              </a:lnSpc>
            </a:pPr>
            <a:r>
              <a:rPr lang="en-US" sz="1800" smtClean="0">
                <a:solidFill>
                  <a:srgbClr val="FFFF66"/>
                </a:solidFill>
              </a:rPr>
              <a:t>High trophic efficiencies (to 20-30%) as poikilotherms</a:t>
            </a:r>
          </a:p>
          <a:p>
            <a:pPr lvl="2" eaLnBrk="1" hangingPunct="1">
              <a:lnSpc>
                <a:spcPct val="90000"/>
              </a:lnSpc>
            </a:pPr>
            <a:r>
              <a:rPr lang="en-US" sz="1800" smtClean="0">
                <a:solidFill>
                  <a:srgbClr val="FFFF66"/>
                </a:solidFill>
              </a:rPr>
              <a:t> disparate turnover (growth and mortality) rates of prey vs top predators</a:t>
            </a:r>
            <a:endParaRPr lang="en-US" sz="2000" smtClean="0"/>
          </a:p>
        </p:txBody>
      </p:sp>
      <p:grpSp>
        <p:nvGrpSpPr>
          <p:cNvPr id="35845" name="Group 8"/>
          <p:cNvGrpSpPr>
            <a:grpSpLocks/>
          </p:cNvGrpSpPr>
          <p:nvPr/>
        </p:nvGrpSpPr>
        <p:grpSpPr bwMode="auto">
          <a:xfrm>
            <a:off x="1371600" y="1295400"/>
            <a:ext cx="2971800" cy="2362200"/>
            <a:chOff x="1140" y="1436"/>
            <a:chExt cx="1288" cy="1106"/>
          </a:xfrm>
        </p:grpSpPr>
        <p:sp>
          <p:nvSpPr>
            <p:cNvPr id="35875" name="Freeform 9"/>
            <p:cNvSpPr>
              <a:spLocks/>
            </p:cNvSpPr>
            <p:nvPr/>
          </p:nvSpPr>
          <p:spPr bwMode="auto">
            <a:xfrm>
              <a:off x="1570" y="1583"/>
              <a:ext cx="412" cy="206"/>
            </a:xfrm>
            <a:custGeom>
              <a:avLst/>
              <a:gdLst>
                <a:gd name="T0" fmla="*/ 364 w 518"/>
                <a:gd name="T1" fmla="*/ 0 h 259"/>
                <a:gd name="T2" fmla="*/ 148 w 518"/>
                <a:gd name="T3" fmla="*/ 0 h 259"/>
                <a:gd name="T4" fmla="*/ 0 w 518"/>
                <a:gd name="T5" fmla="*/ 259 h 259"/>
                <a:gd name="T6" fmla="*/ 518 w 518"/>
                <a:gd name="T7" fmla="*/ 259 h 259"/>
                <a:gd name="T8" fmla="*/ 364 w 518"/>
                <a:gd name="T9" fmla="*/ 0 h 259"/>
                <a:gd name="T10" fmla="*/ 0 60000 65536"/>
                <a:gd name="T11" fmla="*/ 0 60000 65536"/>
                <a:gd name="T12" fmla="*/ 0 60000 65536"/>
                <a:gd name="T13" fmla="*/ 0 60000 65536"/>
                <a:gd name="T14" fmla="*/ 0 60000 65536"/>
                <a:gd name="T15" fmla="*/ 0 w 518"/>
                <a:gd name="T16" fmla="*/ 0 h 259"/>
                <a:gd name="T17" fmla="*/ 518 w 518"/>
                <a:gd name="T18" fmla="*/ 259 h 259"/>
              </a:gdLst>
              <a:ahLst/>
              <a:cxnLst>
                <a:cxn ang="T10">
                  <a:pos x="T0" y="T1"/>
                </a:cxn>
                <a:cxn ang="T11">
                  <a:pos x="T2" y="T3"/>
                </a:cxn>
                <a:cxn ang="T12">
                  <a:pos x="T4" y="T5"/>
                </a:cxn>
                <a:cxn ang="T13">
                  <a:pos x="T6" y="T7"/>
                </a:cxn>
                <a:cxn ang="T14">
                  <a:pos x="T8" y="T9"/>
                </a:cxn>
              </a:cxnLst>
              <a:rect l="T15" t="T16" r="T17" b="T18"/>
              <a:pathLst>
                <a:path w="518" h="259">
                  <a:moveTo>
                    <a:pt x="364" y="0"/>
                  </a:moveTo>
                  <a:lnTo>
                    <a:pt x="148" y="0"/>
                  </a:lnTo>
                  <a:lnTo>
                    <a:pt x="0" y="259"/>
                  </a:lnTo>
                  <a:lnTo>
                    <a:pt x="518" y="259"/>
                  </a:lnTo>
                  <a:lnTo>
                    <a:pt x="364" y="0"/>
                  </a:lnTo>
                  <a:close/>
                </a:path>
              </a:pathLst>
            </a:custGeom>
            <a:gradFill rotWithShape="1">
              <a:gsLst>
                <a:gs pos="0">
                  <a:srgbClr val="FF9966"/>
                </a:gs>
                <a:gs pos="100000">
                  <a:srgbClr val="FF5050"/>
                </a:gs>
              </a:gsLst>
              <a:lin ang="5400000" scaled="1"/>
            </a:gradFill>
            <a:ln w="28575">
              <a:solidFill>
                <a:schemeClr val="bg1"/>
              </a:solidFill>
              <a:round/>
              <a:headEnd/>
              <a:tailEnd/>
            </a:ln>
          </p:spPr>
          <p:txBody>
            <a:bodyPr/>
            <a:lstStyle/>
            <a:p>
              <a:pPr fontAlgn="base">
                <a:spcBef>
                  <a:spcPct val="0"/>
                </a:spcBef>
                <a:spcAft>
                  <a:spcPct val="0"/>
                </a:spcAft>
              </a:pPr>
              <a:endParaRPr lang="en-US">
                <a:solidFill>
                  <a:srgbClr val="000000"/>
                </a:solidFill>
              </a:endParaRPr>
            </a:p>
          </p:txBody>
        </p:sp>
        <p:sp>
          <p:nvSpPr>
            <p:cNvPr id="35876" name="Freeform 10"/>
            <p:cNvSpPr>
              <a:spLocks/>
            </p:cNvSpPr>
            <p:nvPr/>
          </p:nvSpPr>
          <p:spPr bwMode="auto">
            <a:xfrm>
              <a:off x="1688" y="1436"/>
              <a:ext cx="171" cy="147"/>
            </a:xfrm>
            <a:custGeom>
              <a:avLst/>
              <a:gdLst>
                <a:gd name="T0" fmla="*/ 106 w 216"/>
                <a:gd name="T1" fmla="*/ 0 h 185"/>
                <a:gd name="T2" fmla="*/ 0 w 216"/>
                <a:gd name="T3" fmla="*/ 185 h 185"/>
                <a:gd name="T4" fmla="*/ 216 w 216"/>
                <a:gd name="T5" fmla="*/ 185 h 185"/>
                <a:gd name="T6" fmla="*/ 106 w 216"/>
                <a:gd name="T7" fmla="*/ 0 h 185"/>
                <a:gd name="T8" fmla="*/ 0 60000 65536"/>
                <a:gd name="T9" fmla="*/ 0 60000 65536"/>
                <a:gd name="T10" fmla="*/ 0 60000 65536"/>
                <a:gd name="T11" fmla="*/ 0 60000 65536"/>
                <a:gd name="T12" fmla="*/ 0 w 216"/>
                <a:gd name="T13" fmla="*/ 0 h 185"/>
                <a:gd name="T14" fmla="*/ 216 w 216"/>
                <a:gd name="T15" fmla="*/ 185 h 185"/>
              </a:gdLst>
              <a:ahLst/>
              <a:cxnLst>
                <a:cxn ang="T8">
                  <a:pos x="T0" y="T1"/>
                </a:cxn>
                <a:cxn ang="T9">
                  <a:pos x="T2" y="T3"/>
                </a:cxn>
                <a:cxn ang="T10">
                  <a:pos x="T4" y="T5"/>
                </a:cxn>
                <a:cxn ang="T11">
                  <a:pos x="T6" y="T7"/>
                </a:cxn>
              </a:cxnLst>
              <a:rect l="T12" t="T13" r="T14" b="T15"/>
              <a:pathLst>
                <a:path w="216" h="185">
                  <a:moveTo>
                    <a:pt x="106" y="0"/>
                  </a:moveTo>
                  <a:lnTo>
                    <a:pt x="0" y="185"/>
                  </a:lnTo>
                  <a:lnTo>
                    <a:pt x="216" y="185"/>
                  </a:lnTo>
                  <a:lnTo>
                    <a:pt x="106" y="0"/>
                  </a:lnTo>
                  <a:close/>
                </a:path>
              </a:pathLst>
            </a:custGeom>
            <a:gradFill rotWithShape="1">
              <a:gsLst>
                <a:gs pos="0">
                  <a:srgbClr val="FF9966"/>
                </a:gs>
                <a:gs pos="100000">
                  <a:srgbClr val="FF5050"/>
                </a:gs>
              </a:gsLst>
              <a:lin ang="5400000" scaled="1"/>
            </a:gradFill>
            <a:ln w="28575">
              <a:solidFill>
                <a:schemeClr val="bg1"/>
              </a:solidFill>
              <a:round/>
              <a:headEnd/>
              <a:tailEnd/>
            </a:ln>
          </p:spPr>
          <p:txBody>
            <a:bodyPr/>
            <a:lstStyle/>
            <a:p>
              <a:pPr fontAlgn="base">
                <a:spcBef>
                  <a:spcPct val="0"/>
                </a:spcBef>
                <a:spcAft>
                  <a:spcPct val="0"/>
                </a:spcAft>
              </a:pPr>
              <a:endParaRPr lang="en-US">
                <a:solidFill>
                  <a:srgbClr val="000000"/>
                </a:solidFill>
              </a:endParaRPr>
            </a:p>
          </p:txBody>
        </p:sp>
        <p:sp>
          <p:nvSpPr>
            <p:cNvPr id="35877" name="Freeform 11"/>
            <p:cNvSpPr>
              <a:spLocks/>
            </p:cNvSpPr>
            <p:nvPr/>
          </p:nvSpPr>
          <p:spPr bwMode="auto">
            <a:xfrm>
              <a:off x="1140" y="1789"/>
              <a:ext cx="1288" cy="753"/>
            </a:xfrm>
            <a:custGeom>
              <a:avLst/>
              <a:gdLst>
                <a:gd name="T0" fmla="*/ 1342 w 1622"/>
                <a:gd name="T1" fmla="*/ 477 h 949"/>
                <a:gd name="T2" fmla="*/ 1060 w 1622"/>
                <a:gd name="T3" fmla="*/ 0 h 949"/>
                <a:gd name="T4" fmla="*/ 1060 w 1622"/>
                <a:gd name="T5" fmla="*/ 0 h 949"/>
                <a:gd name="T6" fmla="*/ 542 w 1622"/>
                <a:gd name="T7" fmla="*/ 0 h 949"/>
                <a:gd name="T8" fmla="*/ 542 w 1622"/>
                <a:gd name="T9" fmla="*/ 0 h 949"/>
                <a:gd name="T10" fmla="*/ 270 w 1622"/>
                <a:gd name="T11" fmla="*/ 477 h 949"/>
                <a:gd name="T12" fmla="*/ 0 w 1622"/>
                <a:gd name="T13" fmla="*/ 949 h 949"/>
                <a:gd name="T14" fmla="*/ 1622 w 1622"/>
                <a:gd name="T15" fmla="*/ 947 h 949"/>
                <a:gd name="T16" fmla="*/ 1342 w 1622"/>
                <a:gd name="T17" fmla="*/ 477 h 94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22"/>
                <a:gd name="T28" fmla="*/ 0 h 949"/>
                <a:gd name="T29" fmla="*/ 1622 w 1622"/>
                <a:gd name="T30" fmla="*/ 949 h 94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22" h="949">
                  <a:moveTo>
                    <a:pt x="1342" y="477"/>
                  </a:moveTo>
                  <a:lnTo>
                    <a:pt x="1060" y="0"/>
                  </a:lnTo>
                  <a:lnTo>
                    <a:pt x="542" y="0"/>
                  </a:lnTo>
                  <a:lnTo>
                    <a:pt x="270" y="477"/>
                  </a:lnTo>
                  <a:lnTo>
                    <a:pt x="0" y="949"/>
                  </a:lnTo>
                  <a:lnTo>
                    <a:pt x="1622" y="947"/>
                  </a:lnTo>
                  <a:lnTo>
                    <a:pt x="1342" y="477"/>
                  </a:lnTo>
                  <a:close/>
                </a:path>
              </a:pathLst>
            </a:custGeom>
            <a:gradFill rotWithShape="1">
              <a:gsLst>
                <a:gs pos="0">
                  <a:srgbClr val="FF9966"/>
                </a:gs>
                <a:gs pos="100000">
                  <a:srgbClr val="FF5050"/>
                </a:gs>
              </a:gsLst>
              <a:lin ang="5400000" scaled="1"/>
            </a:gradFill>
            <a:ln w="28575">
              <a:solidFill>
                <a:schemeClr val="bg1"/>
              </a:solidFill>
              <a:round/>
              <a:headEnd/>
              <a:tailEnd/>
            </a:ln>
          </p:spPr>
          <p:txBody>
            <a:bodyPr/>
            <a:lstStyle/>
            <a:p>
              <a:pPr fontAlgn="base">
                <a:spcBef>
                  <a:spcPct val="0"/>
                </a:spcBef>
                <a:spcAft>
                  <a:spcPct val="0"/>
                </a:spcAft>
              </a:pPr>
              <a:endParaRPr lang="en-US">
                <a:solidFill>
                  <a:srgbClr val="000000"/>
                </a:solidFill>
              </a:endParaRPr>
            </a:p>
          </p:txBody>
        </p:sp>
      </p:grpSp>
      <p:sp>
        <p:nvSpPr>
          <p:cNvPr id="35846" name="Text Box 12"/>
          <p:cNvSpPr txBox="1">
            <a:spLocks noChangeArrowheads="1"/>
          </p:cNvSpPr>
          <p:nvPr/>
        </p:nvSpPr>
        <p:spPr bwMode="auto">
          <a:xfrm>
            <a:off x="457200" y="1143000"/>
            <a:ext cx="9842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n-US">
                <a:solidFill>
                  <a:srgbClr val="FFFFFF"/>
                </a:solidFill>
              </a:rPr>
              <a:t>Tertiary</a:t>
            </a:r>
          </a:p>
          <a:p>
            <a:pPr algn="ctr" eaLnBrk="1" fontAlgn="base" hangingPunct="1">
              <a:spcBef>
                <a:spcPct val="0"/>
              </a:spcBef>
              <a:spcAft>
                <a:spcPct val="0"/>
              </a:spcAft>
            </a:pPr>
            <a:r>
              <a:rPr lang="en-US">
                <a:solidFill>
                  <a:srgbClr val="FFFFFF"/>
                </a:solidFill>
              </a:rPr>
              <a:t>10 units</a:t>
            </a:r>
          </a:p>
        </p:txBody>
      </p:sp>
      <p:sp>
        <p:nvSpPr>
          <p:cNvPr id="35847" name="Text Box 13"/>
          <p:cNvSpPr txBox="1">
            <a:spLocks noChangeArrowheads="1"/>
          </p:cNvSpPr>
          <p:nvPr/>
        </p:nvSpPr>
        <p:spPr bwMode="auto">
          <a:xfrm>
            <a:off x="304800" y="1905000"/>
            <a:ext cx="1276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fontAlgn="base" hangingPunct="1">
              <a:spcBef>
                <a:spcPct val="0"/>
              </a:spcBef>
              <a:spcAft>
                <a:spcPct val="0"/>
              </a:spcAft>
            </a:pPr>
            <a:r>
              <a:rPr lang="en-US">
                <a:solidFill>
                  <a:srgbClr val="FFFFFF"/>
                </a:solidFill>
              </a:rPr>
              <a:t>Secondary</a:t>
            </a:r>
          </a:p>
          <a:p>
            <a:pPr algn="r" eaLnBrk="1" fontAlgn="base" hangingPunct="1">
              <a:spcBef>
                <a:spcPct val="0"/>
              </a:spcBef>
              <a:spcAft>
                <a:spcPct val="0"/>
              </a:spcAft>
            </a:pPr>
            <a:r>
              <a:rPr lang="en-US">
                <a:solidFill>
                  <a:srgbClr val="FFFFFF"/>
                </a:solidFill>
              </a:rPr>
              <a:t>100 units</a:t>
            </a:r>
          </a:p>
        </p:txBody>
      </p:sp>
      <p:sp>
        <p:nvSpPr>
          <p:cNvPr id="35848" name="Rectangle 14"/>
          <p:cNvSpPr>
            <a:spLocks noChangeArrowheads="1"/>
          </p:cNvSpPr>
          <p:nvPr/>
        </p:nvSpPr>
        <p:spPr bwMode="auto">
          <a:xfrm>
            <a:off x="1981200" y="2514600"/>
            <a:ext cx="1751013"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pPr>
            <a:r>
              <a:rPr lang="en-US">
                <a:solidFill>
                  <a:srgbClr val="FFFFFF"/>
                </a:solidFill>
              </a:rPr>
              <a:t>Primary </a:t>
            </a:r>
          </a:p>
          <a:p>
            <a:pPr algn="ctr" fontAlgn="base">
              <a:spcBef>
                <a:spcPct val="0"/>
              </a:spcBef>
              <a:spcAft>
                <a:spcPct val="0"/>
              </a:spcAft>
            </a:pPr>
            <a:r>
              <a:rPr lang="en-US">
                <a:solidFill>
                  <a:srgbClr val="FFFFFF"/>
                </a:solidFill>
              </a:rPr>
              <a:t>(herbivores)</a:t>
            </a:r>
          </a:p>
          <a:p>
            <a:pPr algn="ctr" fontAlgn="base">
              <a:spcBef>
                <a:spcPct val="0"/>
              </a:spcBef>
              <a:spcAft>
                <a:spcPct val="0"/>
              </a:spcAft>
            </a:pPr>
            <a:r>
              <a:rPr lang="en-US">
                <a:solidFill>
                  <a:srgbClr val="FFFFFF"/>
                </a:solidFill>
              </a:rPr>
              <a:t> 1000 units </a:t>
            </a:r>
          </a:p>
        </p:txBody>
      </p:sp>
      <p:sp>
        <p:nvSpPr>
          <p:cNvPr id="35849" name="Line 15"/>
          <p:cNvSpPr>
            <a:spLocks noChangeShapeType="1"/>
          </p:cNvSpPr>
          <p:nvPr/>
        </p:nvSpPr>
        <p:spPr bwMode="auto">
          <a:xfrm flipV="1">
            <a:off x="1676400" y="1905000"/>
            <a:ext cx="533400" cy="1524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endParaRPr>
          </a:p>
        </p:txBody>
      </p:sp>
      <p:sp>
        <p:nvSpPr>
          <p:cNvPr id="35850" name="Text Box 16"/>
          <p:cNvSpPr txBox="1">
            <a:spLocks noChangeArrowheads="1"/>
          </p:cNvSpPr>
          <p:nvPr/>
        </p:nvSpPr>
        <p:spPr bwMode="auto">
          <a:xfrm>
            <a:off x="2438400" y="4114800"/>
            <a:ext cx="11112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n-US">
                <a:solidFill>
                  <a:srgbClr val="FFFFFF"/>
                </a:solidFill>
              </a:rPr>
              <a:t>Tertiary</a:t>
            </a:r>
          </a:p>
          <a:p>
            <a:pPr algn="ctr" eaLnBrk="1" fontAlgn="base" hangingPunct="1">
              <a:spcBef>
                <a:spcPct val="0"/>
              </a:spcBef>
              <a:spcAft>
                <a:spcPct val="0"/>
              </a:spcAft>
            </a:pPr>
            <a:r>
              <a:rPr lang="en-US">
                <a:solidFill>
                  <a:srgbClr val="FFFFFF"/>
                </a:solidFill>
              </a:rPr>
              <a:t>500 units</a:t>
            </a:r>
          </a:p>
        </p:txBody>
      </p:sp>
      <p:sp>
        <p:nvSpPr>
          <p:cNvPr id="35851" name="Text Box 17"/>
          <p:cNvSpPr txBox="1">
            <a:spLocks noChangeArrowheads="1"/>
          </p:cNvSpPr>
          <p:nvPr/>
        </p:nvSpPr>
        <p:spPr bwMode="auto">
          <a:xfrm>
            <a:off x="2286000" y="5105400"/>
            <a:ext cx="1276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fontAlgn="base" hangingPunct="1">
              <a:spcBef>
                <a:spcPct val="0"/>
              </a:spcBef>
              <a:spcAft>
                <a:spcPct val="0"/>
              </a:spcAft>
            </a:pPr>
            <a:r>
              <a:rPr lang="en-US">
                <a:solidFill>
                  <a:srgbClr val="FFFFFF"/>
                </a:solidFill>
              </a:rPr>
              <a:t>Secondary</a:t>
            </a:r>
          </a:p>
          <a:p>
            <a:pPr algn="r" eaLnBrk="1" fontAlgn="base" hangingPunct="1">
              <a:spcBef>
                <a:spcPct val="0"/>
              </a:spcBef>
              <a:spcAft>
                <a:spcPct val="0"/>
              </a:spcAft>
            </a:pPr>
            <a:r>
              <a:rPr lang="en-US">
                <a:solidFill>
                  <a:srgbClr val="FFFFFF"/>
                </a:solidFill>
              </a:rPr>
              <a:t>300 units</a:t>
            </a:r>
          </a:p>
        </p:txBody>
      </p:sp>
      <p:sp>
        <p:nvSpPr>
          <p:cNvPr id="35852" name="Rectangle 18"/>
          <p:cNvSpPr>
            <a:spLocks noChangeArrowheads="1"/>
          </p:cNvSpPr>
          <p:nvPr/>
        </p:nvSpPr>
        <p:spPr bwMode="auto">
          <a:xfrm>
            <a:off x="2286000" y="6019800"/>
            <a:ext cx="11985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fontAlgn="base">
              <a:spcBef>
                <a:spcPct val="0"/>
              </a:spcBef>
              <a:spcAft>
                <a:spcPct val="0"/>
              </a:spcAft>
            </a:pPr>
            <a:r>
              <a:rPr lang="en-US">
                <a:solidFill>
                  <a:srgbClr val="FFFFFF"/>
                </a:solidFill>
              </a:rPr>
              <a:t>Primary</a:t>
            </a:r>
          </a:p>
          <a:p>
            <a:pPr algn="r" fontAlgn="base">
              <a:spcBef>
                <a:spcPct val="0"/>
              </a:spcBef>
              <a:spcAft>
                <a:spcPct val="0"/>
              </a:spcAft>
            </a:pPr>
            <a:r>
              <a:rPr lang="en-US">
                <a:solidFill>
                  <a:srgbClr val="FFFFFF"/>
                </a:solidFill>
              </a:rPr>
              <a:t>200 units </a:t>
            </a:r>
          </a:p>
        </p:txBody>
      </p:sp>
      <p:grpSp>
        <p:nvGrpSpPr>
          <p:cNvPr id="35853" name="Group 19"/>
          <p:cNvGrpSpPr>
            <a:grpSpLocks/>
          </p:cNvGrpSpPr>
          <p:nvPr/>
        </p:nvGrpSpPr>
        <p:grpSpPr bwMode="auto">
          <a:xfrm>
            <a:off x="4267200" y="4495800"/>
            <a:ext cx="457200" cy="457200"/>
            <a:chOff x="4704" y="3072"/>
            <a:chExt cx="432" cy="528"/>
          </a:xfrm>
        </p:grpSpPr>
        <p:sp>
          <p:nvSpPr>
            <p:cNvPr id="35873" name="AutoShape 20"/>
            <p:cNvSpPr>
              <a:spLocks noChangeArrowheads="1"/>
            </p:cNvSpPr>
            <p:nvPr/>
          </p:nvSpPr>
          <p:spPr bwMode="auto">
            <a:xfrm>
              <a:off x="4704" y="3360"/>
              <a:ext cx="432" cy="240"/>
            </a:xfrm>
            <a:prstGeom prst="curvedUpArrow">
              <a:avLst>
                <a:gd name="adj1" fmla="val 36000"/>
                <a:gd name="adj2" fmla="val 72000"/>
                <a:gd name="adj3" fmla="val 33333"/>
              </a:avLst>
            </a:prstGeom>
            <a:solidFill>
              <a:srgbClr val="FFFF00"/>
            </a:solidFill>
            <a:ln w="9525">
              <a:solidFill>
                <a:schemeClr val="tx1"/>
              </a:solidFill>
              <a:miter lim="800000"/>
              <a:headEnd/>
              <a:tailEnd/>
            </a:ln>
          </p:spPr>
          <p:txBody>
            <a:bodyPr wrap="none" anchor="ctr"/>
            <a:lstStyle/>
            <a:p>
              <a:pPr fontAlgn="base">
                <a:spcBef>
                  <a:spcPct val="0"/>
                </a:spcBef>
                <a:spcAft>
                  <a:spcPct val="0"/>
                </a:spcAft>
              </a:pPr>
              <a:endParaRPr lang="en-US">
                <a:solidFill>
                  <a:srgbClr val="000000"/>
                </a:solidFill>
              </a:endParaRPr>
            </a:p>
          </p:txBody>
        </p:sp>
        <p:sp>
          <p:nvSpPr>
            <p:cNvPr id="35874" name="AutoShape 21"/>
            <p:cNvSpPr>
              <a:spLocks noChangeArrowheads="1"/>
            </p:cNvSpPr>
            <p:nvPr/>
          </p:nvSpPr>
          <p:spPr bwMode="auto">
            <a:xfrm>
              <a:off x="4704" y="3072"/>
              <a:ext cx="432" cy="192"/>
            </a:xfrm>
            <a:prstGeom prst="curvedDownArrow">
              <a:avLst>
                <a:gd name="adj1" fmla="val 45000"/>
                <a:gd name="adj2" fmla="val 90000"/>
                <a:gd name="adj3" fmla="val 33333"/>
              </a:avLst>
            </a:prstGeom>
            <a:solidFill>
              <a:srgbClr val="FFFF00"/>
            </a:solidFill>
            <a:ln w="9525">
              <a:solidFill>
                <a:schemeClr val="tx1"/>
              </a:solidFill>
              <a:miter lim="800000"/>
              <a:headEnd/>
              <a:tailEnd/>
            </a:ln>
          </p:spPr>
          <p:txBody>
            <a:bodyPr wrap="none" anchor="ctr"/>
            <a:lstStyle/>
            <a:p>
              <a:pPr fontAlgn="base">
                <a:spcBef>
                  <a:spcPct val="0"/>
                </a:spcBef>
                <a:spcAft>
                  <a:spcPct val="0"/>
                </a:spcAft>
              </a:pPr>
              <a:endParaRPr lang="en-US">
                <a:solidFill>
                  <a:srgbClr val="000000"/>
                </a:solidFill>
              </a:endParaRPr>
            </a:p>
          </p:txBody>
        </p:sp>
      </p:grpSp>
      <p:grpSp>
        <p:nvGrpSpPr>
          <p:cNvPr id="35854" name="Group 22"/>
          <p:cNvGrpSpPr>
            <a:grpSpLocks/>
          </p:cNvGrpSpPr>
          <p:nvPr/>
        </p:nvGrpSpPr>
        <p:grpSpPr bwMode="auto">
          <a:xfrm>
            <a:off x="4724400" y="6096000"/>
            <a:ext cx="457200" cy="457200"/>
            <a:chOff x="4704" y="3072"/>
            <a:chExt cx="432" cy="528"/>
          </a:xfrm>
        </p:grpSpPr>
        <p:sp>
          <p:nvSpPr>
            <p:cNvPr id="35871" name="AutoShape 23"/>
            <p:cNvSpPr>
              <a:spLocks noChangeArrowheads="1"/>
            </p:cNvSpPr>
            <p:nvPr/>
          </p:nvSpPr>
          <p:spPr bwMode="auto">
            <a:xfrm>
              <a:off x="4704" y="3360"/>
              <a:ext cx="432" cy="240"/>
            </a:xfrm>
            <a:prstGeom prst="curvedUpArrow">
              <a:avLst>
                <a:gd name="adj1" fmla="val 36000"/>
                <a:gd name="adj2" fmla="val 72000"/>
                <a:gd name="adj3" fmla="val 33333"/>
              </a:avLst>
            </a:prstGeom>
            <a:solidFill>
              <a:srgbClr val="FFFF00"/>
            </a:solidFill>
            <a:ln w="9525">
              <a:solidFill>
                <a:schemeClr val="tx1"/>
              </a:solidFill>
              <a:miter lim="800000"/>
              <a:headEnd/>
              <a:tailEnd/>
            </a:ln>
          </p:spPr>
          <p:txBody>
            <a:bodyPr wrap="none" anchor="ctr"/>
            <a:lstStyle/>
            <a:p>
              <a:pPr fontAlgn="base">
                <a:spcBef>
                  <a:spcPct val="0"/>
                </a:spcBef>
                <a:spcAft>
                  <a:spcPct val="0"/>
                </a:spcAft>
              </a:pPr>
              <a:endParaRPr lang="en-US">
                <a:solidFill>
                  <a:srgbClr val="000000"/>
                </a:solidFill>
              </a:endParaRPr>
            </a:p>
          </p:txBody>
        </p:sp>
        <p:sp>
          <p:nvSpPr>
            <p:cNvPr id="35872" name="AutoShape 24"/>
            <p:cNvSpPr>
              <a:spLocks noChangeArrowheads="1"/>
            </p:cNvSpPr>
            <p:nvPr/>
          </p:nvSpPr>
          <p:spPr bwMode="auto">
            <a:xfrm>
              <a:off x="4704" y="3072"/>
              <a:ext cx="432" cy="192"/>
            </a:xfrm>
            <a:prstGeom prst="curvedDownArrow">
              <a:avLst>
                <a:gd name="adj1" fmla="val 45000"/>
                <a:gd name="adj2" fmla="val 90000"/>
                <a:gd name="adj3" fmla="val 33333"/>
              </a:avLst>
            </a:prstGeom>
            <a:solidFill>
              <a:srgbClr val="FFFF00"/>
            </a:solidFill>
            <a:ln w="9525">
              <a:solidFill>
                <a:schemeClr val="tx1"/>
              </a:solidFill>
              <a:miter lim="800000"/>
              <a:headEnd/>
              <a:tailEnd/>
            </a:ln>
          </p:spPr>
          <p:txBody>
            <a:bodyPr wrap="none" anchor="ctr"/>
            <a:lstStyle/>
            <a:p>
              <a:pPr fontAlgn="base">
                <a:spcBef>
                  <a:spcPct val="0"/>
                </a:spcBef>
                <a:spcAft>
                  <a:spcPct val="0"/>
                </a:spcAft>
              </a:pPr>
              <a:endParaRPr lang="en-US">
                <a:solidFill>
                  <a:srgbClr val="000000"/>
                </a:solidFill>
              </a:endParaRPr>
            </a:p>
          </p:txBody>
        </p:sp>
      </p:grpSp>
      <p:grpSp>
        <p:nvGrpSpPr>
          <p:cNvPr id="35855" name="Group 25"/>
          <p:cNvGrpSpPr>
            <a:grpSpLocks/>
          </p:cNvGrpSpPr>
          <p:nvPr/>
        </p:nvGrpSpPr>
        <p:grpSpPr bwMode="auto">
          <a:xfrm>
            <a:off x="4191000" y="6096000"/>
            <a:ext cx="457200" cy="457200"/>
            <a:chOff x="4704" y="3072"/>
            <a:chExt cx="432" cy="528"/>
          </a:xfrm>
        </p:grpSpPr>
        <p:sp>
          <p:nvSpPr>
            <p:cNvPr id="35869" name="AutoShape 26"/>
            <p:cNvSpPr>
              <a:spLocks noChangeArrowheads="1"/>
            </p:cNvSpPr>
            <p:nvPr/>
          </p:nvSpPr>
          <p:spPr bwMode="auto">
            <a:xfrm>
              <a:off x="4704" y="3360"/>
              <a:ext cx="432" cy="240"/>
            </a:xfrm>
            <a:prstGeom prst="curvedUpArrow">
              <a:avLst>
                <a:gd name="adj1" fmla="val 36000"/>
                <a:gd name="adj2" fmla="val 72000"/>
                <a:gd name="adj3" fmla="val 33333"/>
              </a:avLst>
            </a:prstGeom>
            <a:solidFill>
              <a:srgbClr val="FFFF00"/>
            </a:solidFill>
            <a:ln w="9525">
              <a:solidFill>
                <a:schemeClr val="tx1"/>
              </a:solidFill>
              <a:miter lim="800000"/>
              <a:headEnd/>
              <a:tailEnd/>
            </a:ln>
          </p:spPr>
          <p:txBody>
            <a:bodyPr wrap="none" anchor="ctr"/>
            <a:lstStyle/>
            <a:p>
              <a:pPr fontAlgn="base">
                <a:spcBef>
                  <a:spcPct val="0"/>
                </a:spcBef>
                <a:spcAft>
                  <a:spcPct val="0"/>
                </a:spcAft>
              </a:pPr>
              <a:endParaRPr lang="en-US">
                <a:solidFill>
                  <a:srgbClr val="000000"/>
                </a:solidFill>
              </a:endParaRPr>
            </a:p>
          </p:txBody>
        </p:sp>
        <p:sp>
          <p:nvSpPr>
            <p:cNvPr id="35870" name="AutoShape 27"/>
            <p:cNvSpPr>
              <a:spLocks noChangeArrowheads="1"/>
            </p:cNvSpPr>
            <p:nvPr/>
          </p:nvSpPr>
          <p:spPr bwMode="auto">
            <a:xfrm>
              <a:off x="4704" y="3072"/>
              <a:ext cx="432" cy="192"/>
            </a:xfrm>
            <a:prstGeom prst="curvedDownArrow">
              <a:avLst>
                <a:gd name="adj1" fmla="val 45000"/>
                <a:gd name="adj2" fmla="val 90000"/>
                <a:gd name="adj3" fmla="val 33333"/>
              </a:avLst>
            </a:prstGeom>
            <a:solidFill>
              <a:srgbClr val="FFFF00"/>
            </a:solidFill>
            <a:ln w="9525">
              <a:solidFill>
                <a:schemeClr val="tx1"/>
              </a:solidFill>
              <a:miter lim="800000"/>
              <a:headEnd/>
              <a:tailEnd/>
            </a:ln>
          </p:spPr>
          <p:txBody>
            <a:bodyPr wrap="none" anchor="ctr"/>
            <a:lstStyle/>
            <a:p>
              <a:pPr fontAlgn="base">
                <a:spcBef>
                  <a:spcPct val="0"/>
                </a:spcBef>
                <a:spcAft>
                  <a:spcPct val="0"/>
                </a:spcAft>
              </a:pPr>
              <a:endParaRPr lang="en-US">
                <a:solidFill>
                  <a:srgbClr val="000000"/>
                </a:solidFill>
              </a:endParaRPr>
            </a:p>
          </p:txBody>
        </p:sp>
      </p:grpSp>
      <p:grpSp>
        <p:nvGrpSpPr>
          <p:cNvPr id="35856" name="Group 28"/>
          <p:cNvGrpSpPr>
            <a:grpSpLocks/>
          </p:cNvGrpSpPr>
          <p:nvPr/>
        </p:nvGrpSpPr>
        <p:grpSpPr bwMode="auto">
          <a:xfrm>
            <a:off x="3657600" y="6096000"/>
            <a:ext cx="457200" cy="457200"/>
            <a:chOff x="4704" y="3072"/>
            <a:chExt cx="432" cy="528"/>
          </a:xfrm>
        </p:grpSpPr>
        <p:sp>
          <p:nvSpPr>
            <p:cNvPr id="35867" name="AutoShape 29"/>
            <p:cNvSpPr>
              <a:spLocks noChangeArrowheads="1"/>
            </p:cNvSpPr>
            <p:nvPr/>
          </p:nvSpPr>
          <p:spPr bwMode="auto">
            <a:xfrm>
              <a:off x="4704" y="3360"/>
              <a:ext cx="432" cy="240"/>
            </a:xfrm>
            <a:prstGeom prst="curvedUpArrow">
              <a:avLst>
                <a:gd name="adj1" fmla="val 36000"/>
                <a:gd name="adj2" fmla="val 72000"/>
                <a:gd name="adj3" fmla="val 33333"/>
              </a:avLst>
            </a:prstGeom>
            <a:solidFill>
              <a:srgbClr val="FFFF00"/>
            </a:solidFill>
            <a:ln w="9525">
              <a:solidFill>
                <a:schemeClr val="tx1"/>
              </a:solidFill>
              <a:miter lim="800000"/>
              <a:headEnd/>
              <a:tailEnd/>
            </a:ln>
          </p:spPr>
          <p:txBody>
            <a:bodyPr wrap="none" anchor="ctr"/>
            <a:lstStyle/>
            <a:p>
              <a:pPr fontAlgn="base">
                <a:spcBef>
                  <a:spcPct val="0"/>
                </a:spcBef>
                <a:spcAft>
                  <a:spcPct val="0"/>
                </a:spcAft>
              </a:pPr>
              <a:endParaRPr lang="en-US">
                <a:solidFill>
                  <a:srgbClr val="000000"/>
                </a:solidFill>
              </a:endParaRPr>
            </a:p>
          </p:txBody>
        </p:sp>
        <p:sp>
          <p:nvSpPr>
            <p:cNvPr id="35868" name="AutoShape 30"/>
            <p:cNvSpPr>
              <a:spLocks noChangeArrowheads="1"/>
            </p:cNvSpPr>
            <p:nvPr/>
          </p:nvSpPr>
          <p:spPr bwMode="auto">
            <a:xfrm>
              <a:off x="4704" y="3072"/>
              <a:ext cx="432" cy="192"/>
            </a:xfrm>
            <a:prstGeom prst="curvedDownArrow">
              <a:avLst>
                <a:gd name="adj1" fmla="val 45000"/>
                <a:gd name="adj2" fmla="val 90000"/>
                <a:gd name="adj3" fmla="val 33333"/>
              </a:avLst>
            </a:prstGeom>
            <a:solidFill>
              <a:srgbClr val="FFFF00"/>
            </a:solidFill>
            <a:ln w="9525">
              <a:solidFill>
                <a:schemeClr val="tx1"/>
              </a:solidFill>
              <a:miter lim="800000"/>
              <a:headEnd/>
              <a:tailEnd/>
            </a:ln>
          </p:spPr>
          <p:txBody>
            <a:bodyPr wrap="none" anchor="ctr"/>
            <a:lstStyle/>
            <a:p>
              <a:pPr fontAlgn="base">
                <a:spcBef>
                  <a:spcPct val="0"/>
                </a:spcBef>
                <a:spcAft>
                  <a:spcPct val="0"/>
                </a:spcAft>
              </a:pPr>
              <a:endParaRPr lang="en-US">
                <a:solidFill>
                  <a:srgbClr val="000000"/>
                </a:solidFill>
              </a:endParaRPr>
            </a:p>
          </p:txBody>
        </p:sp>
      </p:grpSp>
      <p:grpSp>
        <p:nvGrpSpPr>
          <p:cNvPr id="35857" name="Group 31"/>
          <p:cNvGrpSpPr>
            <a:grpSpLocks/>
          </p:cNvGrpSpPr>
          <p:nvPr/>
        </p:nvGrpSpPr>
        <p:grpSpPr bwMode="auto">
          <a:xfrm>
            <a:off x="4572000" y="5334000"/>
            <a:ext cx="457200" cy="457200"/>
            <a:chOff x="4704" y="3072"/>
            <a:chExt cx="432" cy="528"/>
          </a:xfrm>
        </p:grpSpPr>
        <p:sp>
          <p:nvSpPr>
            <p:cNvPr id="35865" name="AutoShape 32"/>
            <p:cNvSpPr>
              <a:spLocks noChangeArrowheads="1"/>
            </p:cNvSpPr>
            <p:nvPr/>
          </p:nvSpPr>
          <p:spPr bwMode="auto">
            <a:xfrm>
              <a:off x="4704" y="3360"/>
              <a:ext cx="432" cy="240"/>
            </a:xfrm>
            <a:prstGeom prst="curvedUpArrow">
              <a:avLst>
                <a:gd name="adj1" fmla="val 36000"/>
                <a:gd name="adj2" fmla="val 72000"/>
                <a:gd name="adj3" fmla="val 33333"/>
              </a:avLst>
            </a:prstGeom>
            <a:solidFill>
              <a:srgbClr val="FFFF00"/>
            </a:solidFill>
            <a:ln w="9525">
              <a:solidFill>
                <a:schemeClr val="tx1"/>
              </a:solidFill>
              <a:miter lim="800000"/>
              <a:headEnd/>
              <a:tailEnd/>
            </a:ln>
          </p:spPr>
          <p:txBody>
            <a:bodyPr wrap="none" anchor="ctr"/>
            <a:lstStyle/>
            <a:p>
              <a:pPr fontAlgn="base">
                <a:spcBef>
                  <a:spcPct val="0"/>
                </a:spcBef>
                <a:spcAft>
                  <a:spcPct val="0"/>
                </a:spcAft>
              </a:pPr>
              <a:endParaRPr lang="en-US">
                <a:solidFill>
                  <a:srgbClr val="000000"/>
                </a:solidFill>
              </a:endParaRPr>
            </a:p>
          </p:txBody>
        </p:sp>
        <p:sp>
          <p:nvSpPr>
            <p:cNvPr id="35866" name="AutoShape 33"/>
            <p:cNvSpPr>
              <a:spLocks noChangeArrowheads="1"/>
            </p:cNvSpPr>
            <p:nvPr/>
          </p:nvSpPr>
          <p:spPr bwMode="auto">
            <a:xfrm>
              <a:off x="4704" y="3072"/>
              <a:ext cx="432" cy="192"/>
            </a:xfrm>
            <a:prstGeom prst="curvedDownArrow">
              <a:avLst>
                <a:gd name="adj1" fmla="val 45000"/>
                <a:gd name="adj2" fmla="val 90000"/>
                <a:gd name="adj3" fmla="val 33333"/>
              </a:avLst>
            </a:prstGeom>
            <a:solidFill>
              <a:srgbClr val="FFFF00"/>
            </a:solidFill>
            <a:ln w="9525">
              <a:solidFill>
                <a:schemeClr val="tx1"/>
              </a:solidFill>
              <a:miter lim="800000"/>
              <a:headEnd/>
              <a:tailEnd/>
            </a:ln>
          </p:spPr>
          <p:txBody>
            <a:bodyPr wrap="none" anchor="ctr"/>
            <a:lstStyle/>
            <a:p>
              <a:pPr fontAlgn="base">
                <a:spcBef>
                  <a:spcPct val="0"/>
                </a:spcBef>
                <a:spcAft>
                  <a:spcPct val="0"/>
                </a:spcAft>
              </a:pPr>
              <a:endParaRPr lang="en-US">
                <a:solidFill>
                  <a:srgbClr val="000000"/>
                </a:solidFill>
              </a:endParaRPr>
            </a:p>
          </p:txBody>
        </p:sp>
      </p:grpSp>
      <p:grpSp>
        <p:nvGrpSpPr>
          <p:cNvPr id="35858" name="Group 34"/>
          <p:cNvGrpSpPr>
            <a:grpSpLocks/>
          </p:cNvGrpSpPr>
          <p:nvPr/>
        </p:nvGrpSpPr>
        <p:grpSpPr bwMode="auto">
          <a:xfrm>
            <a:off x="3962400" y="5334000"/>
            <a:ext cx="457200" cy="457200"/>
            <a:chOff x="4704" y="3072"/>
            <a:chExt cx="432" cy="528"/>
          </a:xfrm>
        </p:grpSpPr>
        <p:sp>
          <p:nvSpPr>
            <p:cNvPr id="35863" name="AutoShape 35"/>
            <p:cNvSpPr>
              <a:spLocks noChangeArrowheads="1"/>
            </p:cNvSpPr>
            <p:nvPr/>
          </p:nvSpPr>
          <p:spPr bwMode="auto">
            <a:xfrm>
              <a:off x="4704" y="3360"/>
              <a:ext cx="432" cy="240"/>
            </a:xfrm>
            <a:prstGeom prst="curvedUpArrow">
              <a:avLst>
                <a:gd name="adj1" fmla="val 36000"/>
                <a:gd name="adj2" fmla="val 72000"/>
                <a:gd name="adj3" fmla="val 33333"/>
              </a:avLst>
            </a:prstGeom>
            <a:solidFill>
              <a:srgbClr val="FFFF00"/>
            </a:solidFill>
            <a:ln w="9525">
              <a:solidFill>
                <a:schemeClr val="tx1"/>
              </a:solidFill>
              <a:miter lim="800000"/>
              <a:headEnd/>
              <a:tailEnd/>
            </a:ln>
          </p:spPr>
          <p:txBody>
            <a:bodyPr wrap="none" anchor="ctr"/>
            <a:lstStyle/>
            <a:p>
              <a:pPr fontAlgn="base">
                <a:spcBef>
                  <a:spcPct val="0"/>
                </a:spcBef>
                <a:spcAft>
                  <a:spcPct val="0"/>
                </a:spcAft>
              </a:pPr>
              <a:endParaRPr lang="en-US">
                <a:solidFill>
                  <a:srgbClr val="000000"/>
                </a:solidFill>
              </a:endParaRPr>
            </a:p>
          </p:txBody>
        </p:sp>
        <p:sp>
          <p:nvSpPr>
            <p:cNvPr id="35864" name="AutoShape 36"/>
            <p:cNvSpPr>
              <a:spLocks noChangeArrowheads="1"/>
            </p:cNvSpPr>
            <p:nvPr/>
          </p:nvSpPr>
          <p:spPr bwMode="auto">
            <a:xfrm>
              <a:off x="4704" y="3072"/>
              <a:ext cx="432" cy="192"/>
            </a:xfrm>
            <a:prstGeom prst="curvedDownArrow">
              <a:avLst>
                <a:gd name="adj1" fmla="val 45000"/>
                <a:gd name="adj2" fmla="val 90000"/>
                <a:gd name="adj3" fmla="val 33333"/>
              </a:avLst>
            </a:prstGeom>
            <a:solidFill>
              <a:srgbClr val="FFFF00"/>
            </a:solidFill>
            <a:ln w="9525">
              <a:solidFill>
                <a:schemeClr val="tx1"/>
              </a:solidFill>
              <a:miter lim="800000"/>
              <a:headEnd/>
              <a:tailEnd/>
            </a:ln>
          </p:spPr>
          <p:txBody>
            <a:bodyPr wrap="none" anchor="ctr"/>
            <a:lstStyle/>
            <a:p>
              <a:pPr fontAlgn="base">
                <a:spcBef>
                  <a:spcPct val="0"/>
                </a:spcBef>
                <a:spcAft>
                  <a:spcPct val="0"/>
                </a:spcAft>
              </a:pPr>
              <a:endParaRPr lang="en-US">
                <a:solidFill>
                  <a:srgbClr val="000000"/>
                </a:solidFill>
              </a:endParaRPr>
            </a:p>
          </p:txBody>
        </p:sp>
      </p:grpSp>
      <p:sp>
        <p:nvSpPr>
          <p:cNvPr id="35859" name="Line 37"/>
          <p:cNvSpPr>
            <a:spLocks noChangeShapeType="1"/>
          </p:cNvSpPr>
          <p:nvPr/>
        </p:nvSpPr>
        <p:spPr bwMode="auto">
          <a:xfrm flipV="1">
            <a:off x="1676400" y="1447800"/>
            <a:ext cx="762000" cy="762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endParaRPr>
          </a:p>
        </p:txBody>
      </p:sp>
      <p:pic>
        <p:nvPicPr>
          <p:cNvPr id="35860" name="Picture 38" descr="KUR-minin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045200"/>
            <a:ext cx="129540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1" name="Picture 39" descr="sha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038600"/>
            <a:ext cx="1295400" cy="100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2" name="Picture 40" descr="MID-10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105400"/>
            <a:ext cx="129540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15763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a:xfrm>
            <a:off x="0" y="0"/>
            <a:ext cx="9144000" cy="762000"/>
          </a:xfrm>
        </p:spPr>
        <p:txBody>
          <a:bodyPr/>
          <a:lstStyle/>
          <a:p>
            <a:r>
              <a:rPr lang="en-US" sz="2400">
                <a:solidFill>
                  <a:srgbClr val="FFFF66"/>
                </a:solidFill>
              </a:rPr>
              <a:t>2 Grouper Species Differ in Harvest Pressure &amp; Average Maximum Size - Competitive release of small predators</a:t>
            </a:r>
          </a:p>
        </p:txBody>
      </p:sp>
      <p:sp>
        <p:nvSpPr>
          <p:cNvPr id="209923" name="Rectangle 3"/>
          <p:cNvSpPr>
            <a:spLocks noGrp="1" noChangeArrowheads="1"/>
          </p:cNvSpPr>
          <p:nvPr>
            <p:ph type="body" sz="half" idx="2"/>
          </p:nvPr>
        </p:nvSpPr>
        <p:spPr>
          <a:xfrm>
            <a:off x="2057400" y="5029200"/>
            <a:ext cx="5486400" cy="1676400"/>
          </a:xfrm>
        </p:spPr>
        <p:txBody>
          <a:bodyPr/>
          <a:lstStyle/>
          <a:p>
            <a:r>
              <a:rPr lang="en-US" sz="2000">
                <a:solidFill>
                  <a:srgbClr val="FFFF66"/>
                </a:solidFill>
              </a:rPr>
              <a:t>Peacock hind: </a:t>
            </a:r>
            <a:r>
              <a:rPr lang="en-US" sz="2000" u="sng">
                <a:solidFill>
                  <a:srgbClr val="FFFF66"/>
                </a:solidFill>
              </a:rPr>
              <a:t>KIN = PAL = TAB</a:t>
            </a:r>
            <a:r>
              <a:rPr lang="en-US" sz="2000">
                <a:solidFill>
                  <a:srgbClr val="FFFF66"/>
                </a:solidFill>
              </a:rPr>
              <a:t> &gt; </a:t>
            </a:r>
            <a:r>
              <a:rPr lang="en-US" sz="2000" u="sng">
                <a:solidFill>
                  <a:srgbClr val="FFFF66"/>
                </a:solidFill>
              </a:rPr>
              <a:t>KIR</a:t>
            </a:r>
          </a:p>
          <a:p>
            <a:pPr lvl="1"/>
            <a:r>
              <a:rPr lang="en-US" sz="2000">
                <a:solidFill>
                  <a:srgbClr val="FFFF66"/>
                </a:solidFill>
              </a:rPr>
              <a:t>1-way anova: F</a:t>
            </a:r>
            <a:r>
              <a:rPr lang="en-US" sz="2000" baseline="-25000">
                <a:solidFill>
                  <a:srgbClr val="FFFF66"/>
                </a:solidFill>
              </a:rPr>
              <a:t>3,97</a:t>
            </a:r>
            <a:r>
              <a:rPr lang="en-US" sz="2000">
                <a:solidFill>
                  <a:srgbClr val="FFFF66"/>
                </a:solidFill>
              </a:rPr>
              <a:t> = 10.8, p &lt; 0.0001</a:t>
            </a:r>
          </a:p>
          <a:p>
            <a:r>
              <a:rPr lang="en-US" sz="2000">
                <a:solidFill>
                  <a:srgbClr val="FFFF66"/>
                </a:solidFill>
              </a:rPr>
              <a:t>Darkfin hind: </a:t>
            </a:r>
            <a:r>
              <a:rPr lang="en-US" sz="2000" u="sng">
                <a:solidFill>
                  <a:srgbClr val="FFFF66"/>
                </a:solidFill>
              </a:rPr>
              <a:t>KIR = TAB</a:t>
            </a:r>
            <a:r>
              <a:rPr lang="en-US" sz="2000">
                <a:solidFill>
                  <a:srgbClr val="FFFF66"/>
                </a:solidFill>
              </a:rPr>
              <a:t> &gt; </a:t>
            </a:r>
            <a:r>
              <a:rPr lang="en-US" sz="2000" u="sng">
                <a:solidFill>
                  <a:srgbClr val="FFFF66"/>
                </a:solidFill>
              </a:rPr>
              <a:t>PAL = KIN</a:t>
            </a:r>
          </a:p>
          <a:p>
            <a:pPr lvl="1"/>
            <a:r>
              <a:rPr lang="en-US" sz="2000">
                <a:solidFill>
                  <a:srgbClr val="FFFF66"/>
                </a:solidFill>
              </a:rPr>
              <a:t>1-way anova: F</a:t>
            </a:r>
            <a:r>
              <a:rPr lang="en-US" sz="2000" baseline="-25000">
                <a:solidFill>
                  <a:srgbClr val="FFFF66"/>
                </a:solidFill>
              </a:rPr>
              <a:t>3,97</a:t>
            </a:r>
            <a:r>
              <a:rPr lang="en-US" sz="2000">
                <a:solidFill>
                  <a:srgbClr val="FFFF66"/>
                </a:solidFill>
              </a:rPr>
              <a:t> = 19.4, p &lt; 0.0001</a:t>
            </a:r>
          </a:p>
        </p:txBody>
      </p:sp>
      <p:pic>
        <p:nvPicPr>
          <p:cNvPr id="209924" name="Picture 4" descr="PeacockHind-DarkfinHind_BIO_Densities"/>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l="5455" r="4546"/>
          <a:stretch>
            <a:fillRect/>
          </a:stretch>
        </p:blipFill>
        <p:spPr>
          <a:xfrm>
            <a:off x="1385888" y="101600"/>
            <a:ext cx="6310312" cy="5357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9925" name="Picture 5" descr="Ceuro_u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39000" y="5029200"/>
            <a:ext cx="19050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9927" name="Rectangle 7"/>
          <p:cNvSpPr>
            <a:spLocks noChangeArrowheads="1"/>
          </p:cNvSpPr>
          <p:nvPr/>
        </p:nvSpPr>
        <p:spPr bwMode="auto">
          <a:xfrm>
            <a:off x="609600" y="434340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i="1">
                <a:solidFill>
                  <a:srgbClr val="FFFF00"/>
                </a:solidFill>
              </a:rPr>
              <a:t>C. argus</a:t>
            </a:r>
            <a:r>
              <a:rPr lang="en-US">
                <a:solidFill>
                  <a:srgbClr val="FFFF00"/>
                </a:solidFill>
              </a:rPr>
              <a:t> - 60 cm</a:t>
            </a:r>
          </a:p>
        </p:txBody>
      </p:sp>
      <p:pic>
        <p:nvPicPr>
          <p:cNvPr id="209928" name="Picture 8" descr="peacockgrouper_JPL_Mahukon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5059363"/>
            <a:ext cx="1905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9929" name="Rectangle 9"/>
          <p:cNvSpPr>
            <a:spLocks noChangeArrowheads="1"/>
          </p:cNvSpPr>
          <p:nvPr/>
        </p:nvSpPr>
        <p:spPr bwMode="auto">
          <a:xfrm>
            <a:off x="7543800" y="4267200"/>
            <a:ext cx="1295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i="1">
                <a:solidFill>
                  <a:srgbClr val="FFFF00"/>
                </a:solidFill>
              </a:rPr>
              <a:t>C. urodeta</a:t>
            </a:r>
            <a:r>
              <a:rPr lang="en-US">
                <a:solidFill>
                  <a:srgbClr val="FFFF00"/>
                </a:solidFill>
              </a:rPr>
              <a:t> </a:t>
            </a:r>
          </a:p>
          <a:p>
            <a:pPr fontAlgn="base">
              <a:spcBef>
                <a:spcPct val="0"/>
              </a:spcBef>
              <a:spcAft>
                <a:spcPct val="0"/>
              </a:spcAft>
            </a:pPr>
            <a:r>
              <a:rPr lang="en-US">
                <a:solidFill>
                  <a:srgbClr val="FFFF00"/>
                </a:solidFill>
              </a:rPr>
              <a:t>25-30 cm</a:t>
            </a:r>
          </a:p>
        </p:txBody>
      </p:sp>
      <p:sp>
        <p:nvSpPr>
          <p:cNvPr id="209930" name="Line 10"/>
          <p:cNvSpPr>
            <a:spLocks noChangeShapeType="1"/>
          </p:cNvSpPr>
          <p:nvPr/>
        </p:nvSpPr>
        <p:spPr bwMode="auto">
          <a:xfrm flipH="1">
            <a:off x="2362200" y="4953000"/>
            <a:ext cx="1828800" cy="0"/>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209931" name="Line 11"/>
          <p:cNvSpPr>
            <a:spLocks noChangeShapeType="1"/>
          </p:cNvSpPr>
          <p:nvPr/>
        </p:nvSpPr>
        <p:spPr bwMode="auto">
          <a:xfrm>
            <a:off x="4724400" y="4953000"/>
            <a:ext cx="1981200" cy="0"/>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Tree>
    <p:extLst>
      <p:ext uri="{BB962C8B-B14F-4D97-AF65-F5344CB8AC3E}">
        <p14:creationId xmlns:p14="http://schemas.microsoft.com/office/powerpoint/2010/main" val="1800782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762000"/>
          </a:xfrm>
        </p:spPr>
        <p:txBody>
          <a:bodyPr>
            <a:noAutofit/>
          </a:bodyPr>
          <a:lstStyle/>
          <a:p>
            <a:r>
              <a:rPr lang="en-US" sz="3200" dirty="0" smtClean="0">
                <a:solidFill>
                  <a:srgbClr val="FFFF00"/>
                </a:solidFill>
              </a:rPr>
              <a:t>Loss of large groupers and rise of </a:t>
            </a:r>
            <a:r>
              <a:rPr lang="en-US" sz="3200" dirty="0" err="1" smtClean="0">
                <a:solidFill>
                  <a:srgbClr val="FFFF00"/>
                </a:solidFill>
              </a:rPr>
              <a:t>meso</a:t>
            </a:r>
            <a:r>
              <a:rPr lang="en-US" sz="3200" dirty="0" smtClean="0">
                <a:solidFill>
                  <a:srgbClr val="FFFF00"/>
                </a:solidFill>
              </a:rPr>
              <a:t>-carnivores around St John, Virgin Islands</a:t>
            </a:r>
            <a:endParaRPr lang="en-US" sz="3200" dirty="0">
              <a:solidFill>
                <a:srgbClr val="FFFF00"/>
              </a:solidFill>
            </a:endParaRPr>
          </a:p>
        </p:txBody>
      </p:sp>
      <p:pic>
        <p:nvPicPr>
          <p:cNvPr id="1151" name="Picture 12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544" y="1031282"/>
            <a:ext cx="8460568" cy="5826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47" name="Picture 12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98612" y="1057039"/>
            <a:ext cx="1170357"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48" name="Picture 12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54727" y="1143000"/>
            <a:ext cx="1334807" cy="866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49" name="Picture 12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45156" y="1819039"/>
            <a:ext cx="1209572"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10" descr="Cecru_u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71800" y="2971800"/>
            <a:ext cx="11430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12998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a:xfrm>
            <a:off x="5410200" y="0"/>
            <a:ext cx="3733800" cy="1219200"/>
          </a:xfrm>
        </p:spPr>
        <p:txBody>
          <a:bodyPr/>
          <a:lstStyle/>
          <a:p>
            <a:r>
              <a:rPr lang="en-US" sz="3600">
                <a:solidFill>
                  <a:schemeClr val="bg1"/>
                </a:solidFill>
              </a:rPr>
              <a:t>Piscivore-Prey TL  Distributions</a:t>
            </a:r>
          </a:p>
        </p:txBody>
      </p:sp>
      <p:sp>
        <p:nvSpPr>
          <p:cNvPr id="214019" name="Rectangle 3"/>
          <p:cNvSpPr>
            <a:spLocks noGrp="1" noChangeArrowheads="1"/>
          </p:cNvSpPr>
          <p:nvPr>
            <p:ph type="body" sz="half" idx="2"/>
          </p:nvPr>
        </p:nvSpPr>
        <p:spPr>
          <a:xfrm>
            <a:off x="5181600" y="1295400"/>
            <a:ext cx="3962400" cy="4038600"/>
          </a:xfrm>
        </p:spPr>
        <p:txBody>
          <a:bodyPr/>
          <a:lstStyle/>
          <a:p>
            <a:pPr>
              <a:lnSpc>
                <a:spcPct val="80000"/>
              </a:lnSpc>
            </a:pPr>
            <a:r>
              <a:rPr lang="en-US" sz="2400" dirty="0" err="1">
                <a:solidFill>
                  <a:srgbClr val="FFFF66"/>
                </a:solidFill>
              </a:rPr>
              <a:t>Piscivore</a:t>
            </a:r>
            <a:r>
              <a:rPr lang="en-US" sz="2400" dirty="0">
                <a:solidFill>
                  <a:srgbClr val="FFFF66"/>
                </a:solidFill>
              </a:rPr>
              <a:t> lengths shifted </a:t>
            </a:r>
            <a:r>
              <a:rPr lang="en-US" sz="2400" dirty="0" smtClean="0">
                <a:solidFill>
                  <a:srgbClr val="FFFF66"/>
                </a:solidFill>
              </a:rPr>
              <a:t>left </a:t>
            </a:r>
            <a:r>
              <a:rPr lang="en-US" sz="2400" dirty="0">
                <a:solidFill>
                  <a:srgbClr val="FFFF66"/>
                </a:solidFill>
              </a:rPr>
              <a:t>by extraction</a:t>
            </a:r>
          </a:p>
          <a:p>
            <a:pPr marL="457200" lvl="1" indent="0">
              <a:lnSpc>
                <a:spcPct val="80000"/>
              </a:lnSpc>
              <a:buNone/>
            </a:pPr>
            <a:r>
              <a:rPr lang="en-US" sz="1800" dirty="0">
                <a:solidFill>
                  <a:schemeClr val="bg1"/>
                </a:solidFill>
              </a:rPr>
              <a:t>k-sample median test: </a:t>
            </a:r>
            <a:r>
              <a:rPr lang="en-US" sz="1800" dirty="0" smtClean="0">
                <a:solidFill>
                  <a:schemeClr val="bg1"/>
                </a:solidFill>
              </a:rPr>
              <a:t>p </a:t>
            </a:r>
            <a:r>
              <a:rPr lang="en-US" sz="1800" dirty="0">
                <a:solidFill>
                  <a:schemeClr val="bg1"/>
                </a:solidFill>
              </a:rPr>
              <a:t>&lt; </a:t>
            </a:r>
            <a:r>
              <a:rPr lang="en-US" sz="1800" dirty="0" smtClean="0">
                <a:solidFill>
                  <a:schemeClr val="bg1"/>
                </a:solidFill>
              </a:rPr>
              <a:t>0.001</a:t>
            </a:r>
          </a:p>
          <a:p>
            <a:pPr marL="457200" lvl="1" indent="0">
              <a:lnSpc>
                <a:spcPct val="80000"/>
              </a:lnSpc>
              <a:buNone/>
            </a:pPr>
            <a:endParaRPr lang="en-US" sz="1800" dirty="0">
              <a:solidFill>
                <a:schemeClr val="bg1"/>
              </a:solidFill>
            </a:endParaRPr>
          </a:p>
          <a:p>
            <a:pPr>
              <a:lnSpc>
                <a:spcPct val="80000"/>
              </a:lnSpc>
            </a:pPr>
            <a:r>
              <a:rPr lang="en-US" sz="2400" dirty="0" err="1">
                <a:solidFill>
                  <a:srgbClr val="FFFF66"/>
                </a:solidFill>
              </a:rPr>
              <a:t>Planktivore</a:t>
            </a:r>
            <a:r>
              <a:rPr lang="en-US" sz="2400" dirty="0">
                <a:solidFill>
                  <a:srgbClr val="FFFF66"/>
                </a:solidFill>
              </a:rPr>
              <a:t> prey &lt; 10 </a:t>
            </a:r>
            <a:r>
              <a:rPr lang="en-US" sz="2400" dirty="0" smtClean="0">
                <a:solidFill>
                  <a:srgbClr val="FFFF66"/>
                </a:solidFill>
              </a:rPr>
              <a:t>cm</a:t>
            </a:r>
            <a:endParaRPr lang="en-US" sz="2400" dirty="0">
              <a:solidFill>
                <a:srgbClr val="FFFF66"/>
              </a:solidFill>
            </a:endParaRPr>
          </a:p>
          <a:p>
            <a:pPr lvl="1">
              <a:lnSpc>
                <a:spcPct val="80000"/>
              </a:lnSpc>
            </a:pPr>
            <a:r>
              <a:rPr lang="en-US" sz="2000" dirty="0">
                <a:solidFill>
                  <a:schemeClr val="bg1"/>
                </a:solidFill>
              </a:rPr>
              <a:t>more numerous at KIR </a:t>
            </a:r>
            <a:r>
              <a:rPr lang="en-US" sz="2000" dirty="0" smtClean="0">
                <a:solidFill>
                  <a:schemeClr val="bg1"/>
                </a:solidFill>
              </a:rPr>
              <a:t>release </a:t>
            </a:r>
            <a:r>
              <a:rPr lang="en-US" sz="2000" dirty="0">
                <a:solidFill>
                  <a:schemeClr val="bg1"/>
                </a:solidFill>
              </a:rPr>
              <a:t>from </a:t>
            </a:r>
            <a:r>
              <a:rPr lang="en-US" sz="2000" dirty="0" err="1">
                <a:solidFill>
                  <a:schemeClr val="bg1"/>
                </a:solidFill>
              </a:rPr>
              <a:t>piscivory</a:t>
            </a:r>
            <a:endParaRPr lang="en-US" sz="2000" dirty="0">
              <a:solidFill>
                <a:schemeClr val="bg1"/>
              </a:solidFill>
            </a:endParaRPr>
          </a:p>
          <a:p>
            <a:pPr lvl="1">
              <a:lnSpc>
                <a:spcPct val="80000"/>
              </a:lnSpc>
            </a:pPr>
            <a:r>
              <a:rPr lang="en-US" sz="2000" dirty="0">
                <a:solidFill>
                  <a:schemeClr val="bg1"/>
                </a:solidFill>
              </a:rPr>
              <a:t>larger at TAB-KIR </a:t>
            </a:r>
            <a:r>
              <a:rPr lang="en-US" sz="2000" dirty="0" smtClean="0">
                <a:solidFill>
                  <a:schemeClr val="bg1"/>
                </a:solidFill>
              </a:rPr>
              <a:t>- release </a:t>
            </a:r>
            <a:r>
              <a:rPr lang="en-US" sz="2000" dirty="0">
                <a:solidFill>
                  <a:schemeClr val="bg1"/>
                </a:solidFill>
              </a:rPr>
              <a:t>from </a:t>
            </a:r>
            <a:r>
              <a:rPr lang="en-US" sz="2000" dirty="0" err="1">
                <a:solidFill>
                  <a:schemeClr val="bg1"/>
                </a:solidFill>
              </a:rPr>
              <a:t>piscivory</a:t>
            </a:r>
            <a:endParaRPr lang="en-US" sz="2000" dirty="0">
              <a:solidFill>
                <a:schemeClr val="bg1"/>
              </a:solidFill>
            </a:endParaRPr>
          </a:p>
          <a:p>
            <a:pPr lvl="1">
              <a:lnSpc>
                <a:spcPct val="80000"/>
              </a:lnSpc>
            </a:pPr>
            <a:r>
              <a:rPr lang="en-US" sz="2000" dirty="0">
                <a:solidFill>
                  <a:schemeClr val="bg1"/>
                </a:solidFill>
              </a:rPr>
              <a:t>Median TL = 3 cm at all </a:t>
            </a:r>
            <a:r>
              <a:rPr lang="en-US" sz="2000" dirty="0" smtClean="0">
                <a:solidFill>
                  <a:schemeClr val="bg1"/>
                </a:solidFill>
              </a:rPr>
              <a:t>but </a:t>
            </a:r>
            <a:r>
              <a:rPr lang="en-US" sz="2000" dirty="0">
                <a:solidFill>
                  <a:schemeClr val="bg1"/>
                </a:solidFill>
              </a:rPr>
              <a:t>more of smallest prey at KIN-PAL </a:t>
            </a:r>
            <a:r>
              <a:rPr lang="en-US" sz="2000" dirty="0" err="1">
                <a:solidFill>
                  <a:schemeClr val="bg1"/>
                </a:solidFill>
              </a:rPr>
              <a:t>vs</a:t>
            </a:r>
            <a:r>
              <a:rPr lang="en-US" sz="2000" dirty="0">
                <a:solidFill>
                  <a:schemeClr val="bg1"/>
                </a:solidFill>
              </a:rPr>
              <a:t> TAB-KIR</a:t>
            </a:r>
          </a:p>
          <a:p>
            <a:pPr lvl="1">
              <a:lnSpc>
                <a:spcPct val="80000"/>
              </a:lnSpc>
            </a:pPr>
            <a:r>
              <a:rPr lang="en-US" sz="2000" dirty="0">
                <a:solidFill>
                  <a:schemeClr val="bg1"/>
                </a:solidFill>
              </a:rPr>
              <a:t>median test: p &lt; </a:t>
            </a:r>
            <a:r>
              <a:rPr lang="en-US" sz="2000" dirty="0" smtClean="0">
                <a:solidFill>
                  <a:schemeClr val="bg1"/>
                </a:solidFill>
              </a:rPr>
              <a:t>0.001</a:t>
            </a:r>
            <a:endParaRPr lang="en-US" sz="2000" dirty="0">
              <a:solidFill>
                <a:schemeClr val="bg1"/>
              </a:solidFill>
            </a:endParaRPr>
          </a:p>
        </p:txBody>
      </p:sp>
      <p:pic>
        <p:nvPicPr>
          <p:cNvPr id="214023" name="Picture 7"/>
          <p:cNvPicPr>
            <a:picLocks noChangeAspect="1" noChangeArrowheads="1"/>
          </p:cNvPicPr>
          <p:nvPr/>
        </p:nvPicPr>
        <p:blipFill>
          <a:blip r:embed="rId3">
            <a:extLst>
              <a:ext uri="{28A0092B-C50C-407E-A947-70E740481C1C}">
                <a14:useLocalDpi xmlns:a14="http://schemas.microsoft.com/office/drawing/2010/main" val="0"/>
              </a:ext>
            </a:extLst>
          </a:blip>
          <a:srcRect l="10970" r="10970"/>
          <a:stretch>
            <a:fillRect/>
          </a:stretch>
        </p:blipFill>
        <p:spPr bwMode="auto">
          <a:xfrm>
            <a:off x="0" y="0"/>
            <a:ext cx="5411788" cy="684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324600" y="6411512"/>
            <a:ext cx="2667000" cy="338554"/>
          </a:xfrm>
          <a:prstGeom prst="rect">
            <a:avLst/>
          </a:prstGeom>
          <a:noFill/>
        </p:spPr>
        <p:txBody>
          <a:bodyPr wrap="square" rtlCol="0">
            <a:spAutoFit/>
          </a:bodyPr>
          <a:lstStyle/>
          <a:p>
            <a:r>
              <a:rPr lang="en-US" sz="1600" dirty="0" err="1" smtClean="0">
                <a:solidFill>
                  <a:srgbClr val="FFFF00"/>
                </a:solidFill>
              </a:rPr>
              <a:t>DeMartini</a:t>
            </a:r>
            <a:r>
              <a:rPr lang="en-US" sz="1600" dirty="0" smtClean="0">
                <a:solidFill>
                  <a:srgbClr val="FFFF00"/>
                </a:solidFill>
              </a:rPr>
              <a:t> et al. 2010</a:t>
            </a:r>
            <a:endParaRPr lang="en-US" sz="1600" dirty="0">
              <a:solidFill>
                <a:srgbClr val="FFFF00"/>
              </a:solidFill>
            </a:endParaRPr>
          </a:p>
        </p:txBody>
      </p:sp>
    </p:spTree>
    <p:extLst>
      <p:ext uri="{BB962C8B-B14F-4D97-AF65-F5344CB8AC3E}">
        <p14:creationId xmlns:p14="http://schemas.microsoft.com/office/powerpoint/2010/main" val="38606722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3"/>
          <p:cNvSpPr txBox="1">
            <a:spLocks noChangeArrowheads="1"/>
          </p:cNvSpPr>
          <p:nvPr/>
        </p:nvSpPr>
        <p:spPr bwMode="auto">
          <a:xfrm>
            <a:off x="0" y="1524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400">
                <a:solidFill>
                  <a:srgbClr val="FFFD12"/>
                </a:solidFill>
              </a:rPr>
              <a:t>Associated life history changes with changing predation pressure</a:t>
            </a:r>
          </a:p>
        </p:txBody>
      </p:sp>
      <p:sp>
        <p:nvSpPr>
          <p:cNvPr id="27651" name="Rectangle 4"/>
          <p:cNvSpPr>
            <a:spLocks noChangeArrowheads="1"/>
          </p:cNvSpPr>
          <p:nvPr/>
        </p:nvSpPr>
        <p:spPr bwMode="auto">
          <a:xfrm>
            <a:off x="-503238" y="1331913"/>
            <a:ext cx="9144001"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solidFill>
                <a:srgbClr val="000000"/>
              </a:solidFill>
            </a:endParaRPr>
          </a:p>
        </p:txBody>
      </p:sp>
      <p:pic>
        <p:nvPicPr>
          <p:cNvPr id="27652" name="Picture 5" descr="Scarus frenat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557338"/>
            <a:ext cx="2286000"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Rectangle 6"/>
          <p:cNvSpPr>
            <a:spLocks noChangeArrowheads="1"/>
          </p:cNvSpPr>
          <p:nvPr/>
        </p:nvSpPr>
        <p:spPr bwMode="auto">
          <a:xfrm>
            <a:off x="-492125" y="127952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solidFill>
                <a:srgbClr val="000000"/>
              </a:solidFill>
            </a:endParaRPr>
          </a:p>
        </p:txBody>
      </p:sp>
      <p:pic>
        <p:nvPicPr>
          <p:cNvPr id="27654" name="Picture 7" descr="Scarus frenatu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71625"/>
            <a:ext cx="2209800" cy="127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Picture 9" descr="TP_Bullethead-Bridled_Parrotfish_TL_Distn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38600" y="457200"/>
            <a:ext cx="4945063"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6" name="Rectangle 10"/>
          <p:cNvSpPr>
            <a:spLocks noChangeArrowheads="1"/>
          </p:cNvSpPr>
          <p:nvPr/>
        </p:nvSpPr>
        <p:spPr bwMode="auto">
          <a:xfrm>
            <a:off x="152400" y="4800600"/>
            <a:ext cx="45720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Tx/>
              <a:buChar char="•"/>
            </a:pPr>
            <a:r>
              <a:rPr lang="en-US" dirty="0">
                <a:solidFill>
                  <a:srgbClr val="FFFF66"/>
                </a:solidFill>
              </a:rPr>
              <a:t> Median size sex change smallest at KIN-PAL &amp; largest at TAB-KIR</a:t>
            </a:r>
          </a:p>
          <a:p>
            <a:endParaRPr lang="en-US" dirty="0">
              <a:solidFill>
                <a:srgbClr val="FFFF66"/>
              </a:solidFill>
            </a:endParaRPr>
          </a:p>
          <a:p>
            <a:pPr>
              <a:buFontTx/>
              <a:buChar char="•"/>
            </a:pPr>
            <a:r>
              <a:rPr lang="en-US" dirty="0">
                <a:solidFill>
                  <a:srgbClr val="FFFF66"/>
                </a:solidFill>
              </a:rPr>
              <a:t> k-sample median tests: </a:t>
            </a:r>
            <a:r>
              <a:rPr lang="en-US" dirty="0" smtClean="0">
                <a:solidFill>
                  <a:srgbClr val="FFFF66"/>
                </a:solidFill>
              </a:rPr>
              <a:t>p </a:t>
            </a:r>
            <a:r>
              <a:rPr lang="en-US" dirty="0">
                <a:solidFill>
                  <a:srgbClr val="FFFF66"/>
                </a:solidFill>
              </a:rPr>
              <a:t>&lt; </a:t>
            </a:r>
            <a:r>
              <a:rPr lang="en-US" dirty="0" smtClean="0">
                <a:solidFill>
                  <a:srgbClr val="FFFF66"/>
                </a:solidFill>
              </a:rPr>
              <a:t>0.0001</a:t>
            </a:r>
          </a:p>
          <a:p>
            <a:pPr>
              <a:buFontTx/>
              <a:buChar char="•"/>
            </a:pPr>
            <a:r>
              <a:rPr lang="en-US" dirty="0">
                <a:solidFill>
                  <a:schemeClr val="bg1"/>
                </a:solidFill>
              </a:rPr>
              <a:t> </a:t>
            </a:r>
            <a:r>
              <a:rPr lang="en-US" dirty="0" smtClean="0">
                <a:solidFill>
                  <a:schemeClr val="bg1"/>
                </a:solidFill>
              </a:rPr>
              <a:t>S. </a:t>
            </a:r>
            <a:r>
              <a:rPr lang="en-US" dirty="0" err="1" smtClean="0">
                <a:solidFill>
                  <a:schemeClr val="bg1"/>
                </a:solidFill>
              </a:rPr>
              <a:t>frenatus</a:t>
            </a:r>
            <a:r>
              <a:rPr lang="en-US" dirty="0">
                <a:solidFill>
                  <a:schemeClr val="bg1"/>
                </a:solidFill>
              </a:rPr>
              <a:t> = KIR &gt; TAB &gt; PAL = </a:t>
            </a:r>
            <a:r>
              <a:rPr lang="en-US" dirty="0" smtClean="0">
                <a:solidFill>
                  <a:schemeClr val="bg1"/>
                </a:solidFill>
              </a:rPr>
              <a:t>KIN</a:t>
            </a:r>
          </a:p>
          <a:p>
            <a:pPr>
              <a:buFontTx/>
              <a:buChar char="•"/>
            </a:pPr>
            <a:r>
              <a:rPr lang="en-US" dirty="0">
                <a:solidFill>
                  <a:schemeClr val="bg1"/>
                </a:solidFill>
              </a:rPr>
              <a:t> </a:t>
            </a:r>
            <a:r>
              <a:rPr lang="en-US" dirty="0" smtClean="0">
                <a:solidFill>
                  <a:schemeClr val="bg1"/>
                </a:solidFill>
              </a:rPr>
              <a:t>C. </a:t>
            </a:r>
            <a:r>
              <a:rPr lang="en-US" dirty="0" err="1" smtClean="0">
                <a:solidFill>
                  <a:schemeClr val="bg1"/>
                </a:solidFill>
              </a:rPr>
              <a:t>sordidus</a:t>
            </a:r>
            <a:r>
              <a:rPr lang="en-US" dirty="0" smtClean="0">
                <a:solidFill>
                  <a:schemeClr val="bg1"/>
                </a:solidFill>
              </a:rPr>
              <a:t> </a:t>
            </a:r>
            <a:r>
              <a:rPr lang="en-US" dirty="0">
                <a:solidFill>
                  <a:schemeClr val="bg1"/>
                </a:solidFill>
              </a:rPr>
              <a:t>= KIR &gt; TAB &gt; PAL = KIN</a:t>
            </a:r>
          </a:p>
        </p:txBody>
      </p:sp>
      <p:sp>
        <p:nvSpPr>
          <p:cNvPr id="27657" name="Rectangle 11"/>
          <p:cNvSpPr>
            <a:spLocks noChangeArrowheads="1"/>
          </p:cNvSpPr>
          <p:nvPr/>
        </p:nvSpPr>
        <p:spPr bwMode="auto">
          <a:xfrm>
            <a:off x="0" y="2895600"/>
            <a:ext cx="457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solidFill>
                  <a:srgbClr val="FFFF66"/>
                </a:solidFill>
              </a:rPr>
              <a:t>Bullethead parrotfish, </a:t>
            </a:r>
            <a:r>
              <a:rPr lang="en-US" i="1">
                <a:solidFill>
                  <a:srgbClr val="FFFF66"/>
                </a:solidFill>
              </a:rPr>
              <a:t>Chlorurus sordidus</a:t>
            </a:r>
          </a:p>
        </p:txBody>
      </p:sp>
      <p:sp>
        <p:nvSpPr>
          <p:cNvPr id="27658" name="Rectangle 12"/>
          <p:cNvSpPr>
            <a:spLocks noChangeArrowheads="1"/>
          </p:cNvSpPr>
          <p:nvPr/>
        </p:nvSpPr>
        <p:spPr bwMode="auto">
          <a:xfrm>
            <a:off x="533400" y="1143000"/>
            <a:ext cx="3638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rgbClr val="FFFF66"/>
                </a:solidFill>
              </a:rPr>
              <a:t>Bridled parrotfish, </a:t>
            </a:r>
            <a:r>
              <a:rPr lang="en-US" i="1">
                <a:solidFill>
                  <a:srgbClr val="FFFF66"/>
                </a:solidFill>
              </a:rPr>
              <a:t>Scarus frenatus</a:t>
            </a:r>
          </a:p>
        </p:txBody>
      </p:sp>
      <p:pic>
        <p:nvPicPr>
          <p:cNvPr id="27659" name="Picture 13" descr="tn_Chsor_u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328988"/>
            <a:ext cx="2286000" cy="122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0" name="Picture 14" descr="tn_Chsor_m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0" y="3319463"/>
            <a:ext cx="205740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1" name="Line 15"/>
          <p:cNvSpPr>
            <a:spLocks noChangeShapeType="1"/>
          </p:cNvSpPr>
          <p:nvPr/>
        </p:nvSpPr>
        <p:spPr bwMode="auto">
          <a:xfrm flipV="1">
            <a:off x="8680852" y="1104900"/>
            <a:ext cx="0" cy="5105400"/>
          </a:xfrm>
          <a:prstGeom prst="line">
            <a:avLst/>
          </a:prstGeom>
          <a:noFill/>
          <a:ln w="762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2" name="TextBox 1"/>
          <p:cNvSpPr txBox="1"/>
          <p:nvPr/>
        </p:nvSpPr>
        <p:spPr>
          <a:xfrm rot="16200000">
            <a:off x="7352182" y="2826084"/>
            <a:ext cx="3124200" cy="369332"/>
          </a:xfrm>
          <a:prstGeom prst="rect">
            <a:avLst/>
          </a:prstGeom>
          <a:noFill/>
        </p:spPr>
        <p:txBody>
          <a:bodyPr wrap="square" rtlCol="0">
            <a:spAutoFit/>
          </a:bodyPr>
          <a:lstStyle/>
          <a:p>
            <a:r>
              <a:rPr lang="en-US" dirty="0" smtClean="0">
                <a:solidFill>
                  <a:schemeClr val="bg1"/>
                </a:solidFill>
              </a:rPr>
              <a:t>Predator biomass</a:t>
            </a:r>
            <a:endParaRPr lang="en-US" dirty="0">
              <a:solidFill>
                <a:schemeClr val="bg1"/>
              </a:solidFill>
            </a:endParaRPr>
          </a:p>
        </p:txBody>
      </p:sp>
      <p:sp>
        <p:nvSpPr>
          <p:cNvPr id="3" name="TextBox 2"/>
          <p:cNvSpPr txBox="1"/>
          <p:nvPr/>
        </p:nvSpPr>
        <p:spPr>
          <a:xfrm>
            <a:off x="3962400" y="6554926"/>
            <a:ext cx="1973263" cy="307777"/>
          </a:xfrm>
          <a:prstGeom prst="rect">
            <a:avLst/>
          </a:prstGeom>
          <a:noFill/>
        </p:spPr>
        <p:txBody>
          <a:bodyPr wrap="square" rtlCol="0">
            <a:spAutoFit/>
          </a:bodyPr>
          <a:lstStyle/>
          <a:p>
            <a:r>
              <a:rPr lang="en-US" sz="1400" dirty="0" err="1" smtClean="0">
                <a:solidFill>
                  <a:schemeClr val="bg1"/>
                </a:solidFill>
              </a:rPr>
              <a:t>DeMartini</a:t>
            </a:r>
            <a:r>
              <a:rPr lang="en-US" sz="1400" dirty="0" smtClean="0">
                <a:solidFill>
                  <a:schemeClr val="bg1"/>
                </a:solidFill>
              </a:rPr>
              <a:t> et al. 2010</a:t>
            </a:r>
            <a:endParaRPr lang="en-US" sz="1400" dirty="0">
              <a:solidFill>
                <a:schemeClr val="bg1"/>
              </a:solidFill>
            </a:endParaRPr>
          </a:p>
        </p:txBody>
      </p:sp>
    </p:spTree>
    <p:extLst>
      <p:ext uri="{BB962C8B-B14F-4D97-AF65-F5344CB8AC3E}">
        <p14:creationId xmlns:p14="http://schemas.microsoft.com/office/powerpoint/2010/main" val="14653580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15000" y="83127"/>
            <a:ext cx="3429000" cy="1905000"/>
          </a:xfrm>
        </p:spPr>
        <p:txBody>
          <a:bodyPr>
            <a:normAutofit/>
          </a:bodyPr>
          <a:lstStyle/>
          <a:p>
            <a:r>
              <a:rPr lang="en-US" sz="2800" dirty="0">
                <a:solidFill>
                  <a:schemeClr val="bg1"/>
                </a:solidFill>
              </a:rPr>
              <a:t>Fraction </a:t>
            </a:r>
            <a:r>
              <a:rPr lang="en-US" sz="2800" dirty="0" smtClean="0">
                <a:solidFill>
                  <a:schemeClr val="bg1"/>
                </a:solidFill>
              </a:rPr>
              <a:t>of max </a:t>
            </a:r>
            <a:r>
              <a:rPr lang="en-US" sz="2800" dirty="0">
                <a:solidFill>
                  <a:schemeClr val="bg1"/>
                </a:solidFill>
              </a:rPr>
              <a:t>length </a:t>
            </a:r>
            <a:r>
              <a:rPr lang="en-US" sz="2800" dirty="0" smtClean="0">
                <a:solidFill>
                  <a:schemeClr val="bg1"/>
                </a:solidFill>
              </a:rPr>
              <a:t>w/in </a:t>
            </a:r>
            <a:r>
              <a:rPr lang="en-US" sz="2800" dirty="0">
                <a:solidFill>
                  <a:schemeClr val="bg1"/>
                </a:solidFill>
              </a:rPr>
              <a:t>species </a:t>
            </a:r>
            <a:r>
              <a:rPr lang="en-US" sz="2800" dirty="0" smtClean="0">
                <a:solidFill>
                  <a:schemeClr val="bg1"/>
                </a:solidFill>
              </a:rPr>
              <a:t>&amp; </a:t>
            </a:r>
            <a:r>
              <a:rPr lang="en-US" sz="2800" dirty="0" err="1" smtClean="0">
                <a:solidFill>
                  <a:schemeClr val="bg1"/>
                </a:solidFill>
              </a:rPr>
              <a:t>avg</a:t>
            </a:r>
            <a:r>
              <a:rPr lang="en-US" sz="2800" dirty="0">
                <a:solidFill>
                  <a:schemeClr val="bg1"/>
                </a:solidFill>
              </a:rPr>
              <a:t/>
            </a:r>
            <a:br>
              <a:rPr lang="en-US" sz="2800" dirty="0">
                <a:solidFill>
                  <a:schemeClr val="bg1"/>
                </a:solidFill>
              </a:rPr>
            </a:br>
            <a:r>
              <a:rPr lang="en-US" sz="2800" dirty="0" smtClean="0">
                <a:solidFill>
                  <a:schemeClr val="bg1"/>
                </a:solidFill>
              </a:rPr>
              <a:t>size </a:t>
            </a:r>
            <a:r>
              <a:rPr lang="en-US" sz="2800" dirty="0">
                <a:solidFill>
                  <a:schemeClr val="bg1"/>
                </a:solidFill>
              </a:rPr>
              <a:t>of prey </a:t>
            </a:r>
            <a:r>
              <a:rPr lang="en-US" sz="2800" dirty="0" smtClean="0">
                <a:solidFill>
                  <a:schemeClr val="bg1"/>
                </a:solidFill>
              </a:rPr>
              <a:t>species </a:t>
            </a:r>
            <a:endParaRPr lang="en-US" dirty="0">
              <a:solidFill>
                <a:schemeClr val="bg1"/>
              </a:solidFill>
            </a:endParaRPr>
          </a:p>
        </p:txBody>
      </p:sp>
      <p:sp>
        <p:nvSpPr>
          <p:cNvPr id="4" name="TextBox 3"/>
          <p:cNvSpPr txBox="1"/>
          <p:nvPr/>
        </p:nvSpPr>
        <p:spPr>
          <a:xfrm>
            <a:off x="6019800" y="6312932"/>
            <a:ext cx="2971800" cy="369332"/>
          </a:xfrm>
          <a:prstGeom prst="rect">
            <a:avLst/>
          </a:prstGeom>
          <a:noFill/>
        </p:spPr>
        <p:txBody>
          <a:bodyPr wrap="square" rtlCol="0">
            <a:spAutoFit/>
          </a:bodyPr>
          <a:lstStyle/>
          <a:p>
            <a:r>
              <a:rPr lang="en-US" dirty="0" err="1" smtClean="0">
                <a:solidFill>
                  <a:schemeClr val="bg1"/>
                </a:solidFill>
              </a:rPr>
              <a:t>Raffaelli</a:t>
            </a:r>
            <a:r>
              <a:rPr lang="en-US" dirty="0" smtClean="0">
                <a:solidFill>
                  <a:schemeClr val="bg1"/>
                </a:solidFill>
              </a:rPr>
              <a:t> &amp; Friedlander 2012</a:t>
            </a:r>
            <a:endParaRPr lang="en-US" dirty="0">
              <a:solidFill>
                <a:schemeClr val="bg1"/>
              </a:solidFill>
            </a:endParaRPr>
          </a:p>
        </p:txBody>
      </p:sp>
      <p:sp>
        <p:nvSpPr>
          <p:cNvPr id="5" name="Rectangle 4"/>
          <p:cNvSpPr/>
          <p:nvPr/>
        </p:nvSpPr>
        <p:spPr>
          <a:xfrm>
            <a:off x="5715001" y="4114800"/>
            <a:ext cx="3366654" cy="1631216"/>
          </a:xfrm>
          <a:prstGeom prst="rect">
            <a:avLst/>
          </a:prstGeom>
        </p:spPr>
        <p:txBody>
          <a:bodyPr wrap="square">
            <a:spAutoFit/>
          </a:bodyPr>
          <a:lstStyle/>
          <a:p>
            <a:r>
              <a:rPr lang="en-US" sz="2000" dirty="0" smtClean="0">
                <a:solidFill>
                  <a:srgbClr val="FFFF00"/>
                </a:solidFill>
              </a:rPr>
              <a:t>Changes </a:t>
            </a:r>
            <a:r>
              <a:rPr lang="en-US" sz="2000" dirty="0">
                <a:solidFill>
                  <a:srgbClr val="FFFF00"/>
                </a:solidFill>
              </a:rPr>
              <a:t>in body size </a:t>
            </a:r>
            <a:r>
              <a:rPr lang="en-US" sz="2000" dirty="0" smtClean="0">
                <a:solidFill>
                  <a:srgbClr val="FFFF00"/>
                </a:solidFill>
              </a:rPr>
              <a:t>likely</a:t>
            </a:r>
            <a:endParaRPr lang="en-US" sz="2000" dirty="0">
              <a:solidFill>
                <a:srgbClr val="FFFF00"/>
              </a:solidFill>
            </a:endParaRPr>
          </a:p>
          <a:p>
            <a:r>
              <a:rPr lang="en-US" sz="2000" dirty="0" smtClean="0">
                <a:solidFill>
                  <a:srgbClr val="FFFF00"/>
                </a:solidFill>
              </a:rPr>
              <a:t>important for energetics of entire ecosystem through higher turn-over rates &amp; greater ecosystem efficiency</a:t>
            </a:r>
            <a:endParaRPr lang="en-US" sz="2000" dirty="0">
              <a:solidFill>
                <a:srgbClr val="FFFF00"/>
              </a:solidFill>
            </a:endParaRPr>
          </a:p>
        </p:txBody>
      </p:sp>
      <p:sp>
        <p:nvSpPr>
          <p:cNvPr id="6" name="Rectangle 5"/>
          <p:cNvSpPr/>
          <p:nvPr/>
        </p:nvSpPr>
        <p:spPr>
          <a:xfrm>
            <a:off x="5715000" y="2286000"/>
            <a:ext cx="3429000" cy="1323439"/>
          </a:xfrm>
          <a:prstGeom prst="rect">
            <a:avLst/>
          </a:prstGeom>
        </p:spPr>
        <p:txBody>
          <a:bodyPr wrap="square">
            <a:spAutoFit/>
          </a:bodyPr>
          <a:lstStyle/>
          <a:p>
            <a:r>
              <a:rPr lang="en-US" sz="2000" dirty="0" smtClean="0">
                <a:solidFill>
                  <a:srgbClr val="FFFF00"/>
                </a:solidFill>
              </a:rPr>
              <a:t>Average prey size smaller</a:t>
            </a:r>
          </a:p>
          <a:p>
            <a:r>
              <a:rPr lang="en-US" sz="2000" dirty="0" smtClean="0">
                <a:solidFill>
                  <a:srgbClr val="FFFF00"/>
                </a:solidFill>
              </a:rPr>
              <a:t>in fished areas but max. size w/in species &gt; owing to the lack of natural predation</a:t>
            </a:r>
          </a:p>
        </p:txBody>
      </p:sp>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849" y="230992"/>
            <a:ext cx="5566951" cy="6627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29075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ctrTitle"/>
          </p:nvPr>
        </p:nvSpPr>
        <p:spPr>
          <a:xfrm>
            <a:off x="0" y="0"/>
            <a:ext cx="9144000" cy="762000"/>
          </a:xfrm>
        </p:spPr>
        <p:txBody>
          <a:bodyPr/>
          <a:lstStyle/>
          <a:p>
            <a:pPr eaLnBrk="1" hangingPunct="1"/>
            <a:r>
              <a:rPr lang="en-US" sz="3600" dirty="0" smtClean="0">
                <a:solidFill>
                  <a:srgbClr val="FFFF00"/>
                </a:solidFill>
              </a:rPr>
              <a:t>Territorial herbivore response to </a:t>
            </a:r>
            <a:r>
              <a:rPr lang="en-US" sz="3600" dirty="0" err="1" smtClean="0">
                <a:solidFill>
                  <a:srgbClr val="FFFF00"/>
                </a:solidFill>
              </a:rPr>
              <a:t>piscivory</a:t>
            </a:r>
            <a:endParaRPr lang="en-US" sz="3600" dirty="0" smtClean="0">
              <a:solidFill>
                <a:srgbClr val="FFFF00"/>
              </a:solidFill>
            </a:endParaRPr>
          </a:p>
        </p:txBody>
      </p:sp>
      <p:grpSp>
        <p:nvGrpSpPr>
          <p:cNvPr id="3" name="Group 2"/>
          <p:cNvGrpSpPr/>
          <p:nvPr/>
        </p:nvGrpSpPr>
        <p:grpSpPr>
          <a:xfrm>
            <a:off x="2781837" y="5178662"/>
            <a:ext cx="3505200" cy="533400"/>
            <a:chOff x="1752600" y="6019800"/>
            <a:chExt cx="3505200" cy="533400"/>
          </a:xfrm>
        </p:grpSpPr>
        <p:sp>
          <p:nvSpPr>
            <p:cNvPr id="26628" name="Text Box 4"/>
            <p:cNvSpPr txBox="1">
              <a:spLocks noChangeArrowheads="1"/>
            </p:cNvSpPr>
            <p:nvPr/>
          </p:nvSpPr>
          <p:spPr bwMode="auto">
            <a:xfrm>
              <a:off x="2057400" y="6019800"/>
              <a:ext cx="2533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dirty="0">
                  <a:solidFill>
                    <a:srgbClr val="FFFFFF"/>
                  </a:solidFill>
                </a:rPr>
                <a:t>Apex predator biomass</a:t>
              </a:r>
            </a:p>
          </p:txBody>
        </p:sp>
        <p:sp>
          <p:nvSpPr>
            <p:cNvPr id="26629" name="Line 5"/>
            <p:cNvSpPr>
              <a:spLocks noChangeShapeType="1"/>
            </p:cNvSpPr>
            <p:nvPr/>
          </p:nvSpPr>
          <p:spPr bwMode="auto">
            <a:xfrm flipH="1">
              <a:off x="1752600" y="6553200"/>
              <a:ext cx="3505200" cy="0"/>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endParaRPr>
            </a:p>
          </p:txBody>
        </p:sp>
      </p:grpSp>
      <p:sp>
        <p:nvSpPr>
          <p:cNvPr id="2" name="Rectangle 1"/>
          <p:cNvSpPr/>
          <p:nvPr/>
        </p:nvSpPr>
        <p:spPr>
          <a:xfrm>
            <a:off x="-9659" y="5867400"/>
            <a:ext cx="9144000" cy="746358"/>
          </a:xfrm>
          <a:prstGeom prst="rect">
            <a:avLst/>
          </a:prstGeom>
        </p:spPr>
        <p:txBody>
          <a:bodyPr wrap="square">
            <a:spAutoFit/>
          </a:bodyPr>
          <a:lstStyle/>
          <a:p>
            <a:pPr marL="285750" indent="-285750">
              <a:lnSpc>
                <a:spcPts val="1700"/>
              </a:lnSpc>
              <a:buFont typeface="Arial" pitchFamily="34" charset="0"/>
              <a:buChar char="•"/>
            </a:pPr>
            <a:r>
              <a:rPr lang="en-US" dirty="0" smtClean="0">
                <a:solidFill>
                  <a:srgbClr val="FFFF00"/>
                </a:solidFill>
              </a:rPr>
              <a:t>Territorial damselfishes more </a:t>
            </a:r>
            <a:r>
              <a:rPr lang="en-US" dirty="0">
                <a:solidFill>
                  <a:srgbClr val="FFFF00"/>
                </a:solidFill>
              </a:rPr>
              <a:t>abundant in absence of predation</a:t>
            </a:r>
          </a:p>
          <a:p>
            <a:pPr algn="ctr">
              <a:lnSpc>
                <a:spcPts val="1700"/>
              </a:lnSpc>
            </a:pPr>
            <a:endParaRPr lang="en-US" dirty="0">
              <a:solidFill>
                <a:srgbClr val="FFFF00"/>
              </a:solidFill>
            </a:endParaRPr>
          </a:p>
          <a:p>
            <a:pPr marL="285750" indent="-285750">
              <a:lnSpc>
                <a:spcPts val="1700"/>
              </a:lnSpc>
              <a:buFont typeface="Arial" pitchFamily="34" charset="0"/>
              <a:buChar char="•"/>
            </a:pPr>
            <a:r>
              <a:rPr lang="en-US" dirty="0" smtClean="0">
                <a:solidFill>
                  <a:srgbClr val="FFFF00"/>
                </a:solidFill>
              </a:rPr>
              <a:t>Terr. </a:t>
            </a:r>
            <a:r>
              <a:rPr lang="en-US" dirty="0">
                <a:solidFill>
                  <a:srgbClr val="FFFF00"/>
                </a:solidFill>
              </a:rPr>
              <a:t>damselfish F</a:t>
            </a:r>
            <a:r>
              <a:rPr lang="en-US" baseline="-25000" dirty="0">
                <a:solidFill>
                  <a:srgbClr val="FFFF00"/>
                </a:solidFill>
              </a:rPr>
              <a:t>3, 97</a:t>
            </a:r>
            <a:r>
              <a:rPr lang="en-US" dirty="0">
                <a:solidFill>
                  <a:srgbClr val="FFFF00"/>
                </a:solidFill>
              </a:rPr>
              <a:t> = </a:t>
            </a:r>
            <a:r>
              <a:rPr lang="en-US" dirty="0" smtClean="0">
                <a:solidFill>
                  <a:srgbClr val="FFFF00"/>
                </a:solidFill>
              </a:rPr>
              <a:t>10.2 p&lt;0.001  </a:t>
            </a:r>
            <a:r>
              <a:rPr lang="en-US" dirty="0">
                <a:solidFill>
                  <a:srgbClr val="FFFF00"/>
                </a:solidFill>
              </a:rPr>
              <a:t>KIR ≥ PAL =</a:t>
            </a:r>
            <a:r>
              <a:rPr lang="en-US" dirty="0" smtClean="0">
                <a:solidFill>
                  <a:srgbClr val="FFFF00"/>
                </a:solidFill>
              </a:rPr>
              <a:t> </a:t>
            </a:r>
            <a:r>
              <a:rPr lang="en-US" dirty="0">
                <a:solidFill>
                  <a:srgbClr val="FFFF00"/>
                </a:solidFill>
              </a:rPr>
              <a:t>TAB </a:t>
            </a:r>
            <a:r>
              <a:rPr lang="en-US" dirty="0" smtClean="0">
                <a:solidFill>
                  <a:srgbClr val="FFFF00"/>
                </a:solidFill>
              </a:rPr>
              <a:t>&gt; </a:t>
            </a:r>
            <a:r>
              <a:rPr lang="en-US" dirty="0">
                <a:solidFill>
                  <a:srgbClr val="FFFF00"/>
                </a:solidFill>
              </a:rPr>
              <a:t>KIN</a:t>
            </a:r>
          </a:p>
        </p:txBody>
      </p:sp>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1999" y="784558"/>
            <a:ext cx="7988405" cy="4298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p:cNvPicPr>
            <a:picLocks noChangeAspect="1" noChangeArrowheads="1"/>
          </p:cNvPicPr>
          <p:nvPr/>
        </p:nvPicPr>
        <p:blipFill>
          <a:blip r:embed="rId4"/>
          <a:srcRect l="1920" r="12864"/>
          <a:stretch>
            <a:fillRect/>
          </a:stretch>
        </p:blipFill>
        <p:spPr bwMode="auto">
          <a:xfrm flipH="1">
            <a:off x="5102818" y="990600"/>
            <a:ext cx="1184219" cy="914401"/>
          </a:xfrm>
          <a:prstGeom prst="rect">
            <a:avLst/>
          </a:prstGeom>
          <a:noFill/>
          <a:ln w="9525">
            <a:noFill/>
            <a:miter lim="800000"/>
            <a:headEnd/>
            <a:tailEnd/>
          </a:ln>
          <a:effectLst/>
        </p:spPr>
      </p:pic>
    </p:spTree>
    <p:extLst>
      <p:ext uri="{BB962C8B-B14F-4D97-AF65-F5344CB8AC3E}">
        <p14:creationId xmlns:p14="http://schemas.microsoft.com/office/powerpoint/2010/main" val="13160971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4344"/>
            <a:ext cx="9144000" cy="1180094"/>
          </a:xfrm>
        </p:spPr>
        <p:txBody>
          <a:bodyPr>
            <a:normAutofit fontScale="90000"/>
          </a:bodyPr>
          <a:lstStyle/>
          <a:p>
            <a:r>
              <a:rPr lang="en-US" dirty="0" smtClean="0">
                <a:solidFill>
                  <a:srgbClr val="FFFF00"/>
                </a:solidFill>
              </a:rPr>
              <a:t>Apex predator biomass by MPA area in the Hawaiian Archipelago</a:t>
            </a:r>
            <a:endParaRPr lang="en-US" dirty="0">
              <a:solidFill>
                <a:srgbClr val="FFFF00"/>
              </a:solidFill>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1214438"/>
            <a:ext cx="7367680" cy="5371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02183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2"/>
          <p:cNvSpPr>
            <a:spLocks noGrp="1" noChangeArrowheads="1"/>
          </p:cNvSpPr>
          <p:nvPr>
            <p:ph type="title"/>
          </p:nvPr>
        </p:nvSpPr>
        <p:spPr>
          <a:xfrm>
            <a:off x="457200" y="0"/>
            <a:ext cx="8229600" cy="685800"/>
          </a:xfrm>
        </p:spPr>
        <p:txBody>
          <a:bodyPr/>
          <a:lstStyle/>
          <a:p>
            <a:pPr eaLnBrk="1" hangingPunct="1"/>
            <a:r>
              <a:rPr lang="en-US" sz="4000" smtClean="0">
                <a:solidFill>
                  <a:srgbClr val="FFFF66"/>
                </a:solidFill>
              </a:rPr>
              <a:t>Conclusions</a:t>
            </a:r>
          </a:p>
        </p:txBody>
      </p:sp>
      <p:sp>
        <p:nvSpPr>
          <p:cNvPr id="219139" name="Rectangle 3"/>
          <p:cNvSpPr>
            <a:spLocks noGrp="1" noChangeArrowheads="1"/>
          </p:cNvSpPr>
          <p:nvPr>
            <p:ph type="body" idx="1"/>
          </p:nvPr>
        </p:nvSpPr>
        <p:spPr>
          <a:xfrm>
            <a:off x="0" y="685800"/>
            <a:ext cx="9144000" cy="5943600"/>
          </a:xfrm>
        </p:spPr>
        <p:txBody>
          <a:bodyPr/>
          <a:lstStyle/>
          <a:p>
            <a:pPr marL="533400" indent="-533400" eaLnBrk="1" hangingPunct="1">
              <a:defRPr/>
            </a:pPr>
            <a:r>
              <a:rPr lang="en-US" sz="2800" dirty="0" smtClean="0">
                <a:solidFill>
                  <a:srgbClr val="FFFF00"/>
                </a:solidFill>
              </a:rPr>
              <a:t>Local human impacts, even at moderate levels, fundamentally change fish assemblage structure &amp; function</a:t>
            </a:r>
          </a:p>
          <a:p>
            <a:pPr marL="914400" lvl="1" indent="-457200" eaLnBrk="1" hangingPunct="1">
              <a:defRPr/>
            </a:pPr>
            <a:r>
              <a:rPr lang="en-US" sz="2400" dirty="0" smtClean="0">
                <a:solidFill>
                  <a:schemeClr val="bg1"/>
                </a:solidFill>
              </a:rPr>
              <a:t>Loss of apex predators</a:t>
            </a:r>
          </a:p>
          <a:p>
            <a:pPr marL="914400" lvl="1" indent="-457200" eaLnBrk="1" hangingPunct="1">
              <a:defRPr/>
            </a:pPr>
            <a:r>
              <a:rPr lang="en-US" sz="2400" dirty="0" smtClean="0">
                <a:solidFill>
                  <a:schemeClr val="bg1"/>
                </a:solidFill>
              </a:rPr>
              <a:t>Changes in size structure</a:t>
            </a:r>
          </a:p>
          <a:p>
            <a:pPr marL="914400" lvl="1" indent="-457200" eaLnBrk="1" hangingPunct="1">
              <a:defRPr/>
            </a:pPr>
            <a:r>
              <a:rPr lang="en-US" sz="2400" dirty="0" smtClean="0">
                <a:solidFill>
                  <a:schemeClr val="bg1"/>
                </a:solidFill>
              </a:rPr>
              <a:t>maturation schedules (parrotfish size-at-sex change)</a:t>
            </a:r>
          </a:p>
          <a:p>
            <a:pPr marL="914400" lvl="1" indent="-457200" eaLnBrk="1" hangingPunct="1">
              <a:defRPr/>
            </a:pPr>
            <a:r>
              <a:rPr lang="en-US" sz="2400" dirty="0" smtClean="0">
                <a:solidFill>
                  <a:schemeClr val="bg1"/>
                </a:solidFill>
              </a:rPr>
              <a:t>Release of lower </a:t>
            </a:r>
            <a:r>
              <a:rPr lang="en-US" sz="2400" dirty="0" err="1" smtClean="0">
                <a:solidFill>
                  <a:schemeClr val="bg1"/>
                </a:solidFill>
              </a:rPr>
              <a:t>trophic</a:t>
            </a:r>
            <a:r>
              <a:rPr lang="en-US" sz="2400" dirty="0" smtClean="0">
                <a:solidFill>
                  <a:schemeClr val="bg1"/>
                </a:solidFill>
              </a:rPr>
              <a:t> levels</a:t>
            </a:r>
            <a:r>
              <a:rPr lang="en-US" sz="2400" dirty="0" smtClean="0">
                <a:solidFill>
                  <a:srgbClr val="FFFF00"/>
                </a:solidFill>
              </a:rPr>
              <a:t>   </a:t>
            </a:r>
          </a:p>
          <a:p>
            <a:pPr marL="533400" indent="-533400" eaLnBrk="1" hangingPunct="1">
              <a:defRPr/>
            </a:pPr>
            <a:r>
              <a:rPr lang="en-US" sz="2800" dirty="0" smtClean="0">
                <a:solidFill>
                  <a:srgbClr val="FFFF00"/>
                </a:solidFill>
              </a:rPr>
              <a:t>Fishing indirectly alters prey population dynamics by reducing top-down control of prey by predators</a:t>
            </a:r>
          </a:p>
          <a:p>
            <a:pPr marL="533400" indent="-533400" eaLnBrk="1" hangingPunct="1">
              <a:defRPr/>
            </a:pPr>
            <a:r>
              <a:rPr lang="en-US" sz="2800" dirty="0" smtClean="0">
                <a:solidFill>
                  <a:srgbClr val="FFFF00"/>
                </a:solidFill>
              </a:rPr>
              <a:t>Without a baseline of how coral reefs used to look, we lack the capacity to adequately manage these resources in the future (“shifting baseline”).</a:t>
            </a:r>
            <a:endParaRPr lang="en-US" sz="2800" b="1" dirty="0" smtClean="0">
              <a:solidFill>
                <a:srgbClr val="FFFF00"/>
              </a:solidFill>
            </a:endParaRPr>
          </a:p>
          <a:p>
            <a:pPr marL="533400" indent="-533400" eaLnBrk="1" hangingPunct="1">
              <a:defRPr/>
            </a:pPr>
            <a:endParaRPr lang="en-US" sz="2800" dirty="0" smtClean="0">
              <a:solidFill>
                <a:srgbClr val="FFFF00"/>
              </a:solidFill>
            </a:endParaRPr>
          </a:p>
        </p:txBody>
      </p:sp>
      <p:sp>
        <p:nvSpPr>
          <p:cNvPr id="219141" name="Text Box 5"/>
          <p:cNvSpPr txBox="1">
            <a:spLocks noChangeArrowheads="1"/>
          </p:cNvSpPr>
          <p:nvPr/>
        </p:nvSpPr>
        <p:spPr bwMode="auto">
          <a:xfrm>
            <a:off x="3733800" y="304800"/>
            <a:ext cx="8610600" cy="1096963"/>
          </a:xfrm>
          <a:prstGeom prst="rect">
            <a:avLst/>
          </a:prstGeom>
          <a:noFill/>
          <a:ln>
            <a:noFill/>
          </a:ln>
          <a:effectLst/>
          <a:extLst/>
        </p:spPr>
        <p:txBody>
          <a:bodyPr>
            <a:spAutoFit/>
          </a:bodyPr>
          <a:lstStyle>
            <a:lvl1pPr marL="495300" indent="-495300">
              <a:defRPr>
                <a:solidFill>
                  <a:schemeClr val="tx1"/>
                </a:solidFill>
                <a:latin typeface="Arial" pitchFamily="34" charset="0"/>
              </a:defRPr>
            </a:lvl1pPr>
            <a:lvl2pPr marL="952500" indent="-495300">
              <a:defRPr>
                <a:solidFill>
                  <a:schemeClr val="tx1"/>
                </a:solidFill>
                <a:latin typeface="Arial" pitchFamily="34" charset="0"/>
              </a:defRPr>
            </a:lvl2pPr>
            <a:lvl3pPr marL="1409700" indent="-495300">
              <a:defRPr>
                <a:solidFill>
                  <a:schemeClr val="tx1"/>
                </a:solidFill>
                <a:latin typeface="Arial" pitchFamily="34" charset="0"/>
              </a:defRPr>
            </a:lvl3pPr>
            <a:lvl4pPr marL="1866900" indent="-495300">
              <a:defRPr>
                <a:solidFill>
                  <a:schemeClr val="tx1"/>
                </a:solidFill>
                <a:latin typeface="Arial" pitchFamily="34" charset="0"/>
              </a:defRPr>
            </a:lvl4pPr>
            <a:lvl5pPr marL="2324100" indent="-495300">
              <a:defRPr>
                <a:solidFill>
                  <a:schemeClr val="tx1"/>
                </a:solidFill>
                <a:latin typeface="Arial" pitchFamily="34" charset="0"/>
              </a:defRPr>
            </a:lvl5pPr>
            <a:lvl6pPr marL="2781300" indent="-495300" fontAlgn="base">
              <a:spcBef>
                <a:spcPct val="0"/>
              </a:spcBef>
              <a:spcAft>
                <a:spcPct val="0"/>
              </a:spcAft>
              <a:defRPr>
                <a:solidFill>
                  <a:schemeClr val="tx1"/>
                </a:solidFill>
                <a:latin typeface="Arial" pitchFamily="34" charset="0"/>
              </a:defRPr>
            </a:lvl6pPr>
            <a:lvl7pPr marL="3238500" indent="-495300" fontAlgn="base">
              <a:spcBef>
                <a:spcPct val="0"/>
              </a:spcBef>
              <a:spcAft>
                <a:spcPct val="0"/>
              </a:spcAft>
              <a:defRPr>
                <a:solidFill>
                  <a:schemeClr val="tx1"/>
                </a:solidFill>
                <a:latin typeface="Arial" pitchFamily="34" charset="0"/>
              </a:defRPr>
            </a:lvl7pPr>
            <a:lvl8pPr marL="3695700" indent="-495300" fontAlgn="base">
              <a:spcBef>
                <a:spcPct val="0"/>
              </a:spcBef>
              <a:spcAft>
                <a:spcPct val="0"/>
              </a:spcAft>
              <a:defRPr>
                <a:solidFill>
                  <a:schemeClr val="tx1"/>
                </a:solidFill>
                <a:latin typeface="Arial" pitchFamily="34" charset="0"/>
              </a:defRPr>
            </a:lvl8pPr>
            <a:lvl9pPr marL="4152900" indent="-495300" fontAlgn="base">
              <a:spcBef>
                <a:spcPct val="0"/>
              </a:spcBef>
              <a:spcAft>
                <a:spcPct val="0"/>
              </a:spcAft>
              <a:defRPr>
                <a:solidFill>
                  <a:schemeClr val="tx1"/>
                </a:solidFill>
                <a:latin typeface="Arial" pitchFamily="34" charset="0"/>
              </a:defRPr>
            </a:lvl9pPr>
          </a:lstStyle>
          <a:p>
            <a:pPr eaLnBrk="0" fontAlgn="base" hangingPunct="0">
              <a:spcBef>
                <a:spcPct val="0"/>
              </a:spcBef>
              <a:spcAft>
                <a:spcPct val="0"/>
              </a:spcAft>
              <a:buFontTx/>
              <a:buAutoNum type="arabicParenR"/>
              <a:defRPr/>
            </a:pPr>
            <a:endParaRPr lang="en-US" sz="2400" b="1" smtClean="0">
              <a:solidFill>
                <a:srgbClr val="FFFD12"/>
              </a:solidFill>
              <a:latin typeface="Times" pitchFamily="18" charset="0"/>
            </a:endParaRPr>
          </a:p>
          <a:p>
            <a:pPr eaLnBrk="0" fontAlgn="base" hangingPunct="0">
              <a:spcBef>
                <a:spcPct val="0"/>
              </a:spcBef>
              <a:spcAft>
                <a:spcPct val="0"/>
              </a:spcAft>
              <a:buFontTx/>
              <a:buAutoNum type="arabicParenR"/>
              <a:defRPr/>
            </a:pPr>
            <a:endParaRPr lang="en-US" sz="2400" b="1" smtClean="0">
              <a:solidFill>
                <a:srgbClr val="FFFF00"/>
              </a:solidFill>
              <a:effectLst>
                <a:outerShdw blurRad="38100" dist="38100" dir="2700000" algn="tl">
                  <a:srgbClr val="000000"/>
                </a:outerShdw>
              </a:effectLst>
              <a:latin typeface="Times" pitchFamily="18" charset="0"/>
            </a:endParaRPr>
          </a:p>
          <a:p>
            <a:pPr lvl="1" eaLnBrk="0" fontAlgn="base" hangingPunct="0">
              <a:spcBef>
                <a:spcPct val="0"/>
              </a:spcBef>
              <a:spcAft>
                <a:spcPct val="0"/>
              </a:spcAft>
              <a:defRPr/>
            </a:pPr>
            <a:endParaRPr lang="en-US" smtClean="0">
              <a:solidFill>
                <a:srgbClr val="FFFF00"/>
              </a:solidFill>
              <a:effectLst>
                <a:outerShdw blurRad="38100" dist="38100" dir="2700000" algn="tl">
                  <a:srgbClr val="000000"/>
                </a:outerShdw>
              </a:effectLst>
            </a:endParaRPr>
          </a:p>
        </p:txBody>
      </p:sp>
    </p:spTree>
    <p:extLst>
      <p:ext uri="{BB962C8B-B14F-4D97-AF65-F5344CB8AC3E}">
        <p14:creationId xmlns:p14="http://schemas.microsoft.com/office/powerpoint/2010/main" val="35753969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0"/>
            <a:ext cx="1030287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err="1" smtClean="0">
                <a:solidFill>
                  <a:srgbClr val="FFFF00"/>
                </a:solidFill>
              </a:rPr>
              <a:t>Thanx</a:t>
            </a:r>
            <a:endParaRPr lang="en-US" dirty="0">
              <a:solidFill>
                <a:srgbClr val="FFFF00"/>
              </a:solidFill>
            </a:endParaRPr>
          </a:p>
        </p:txBody>
      </p:sp>
    </p:spTree>
    <p:extLst>
      <p:ext uri="{BB962C8B-B14F-4D97-AF65-F5344CB8AC3E}">
        <p14:creationId xmlns:p14="http://schemas.microsoft.com/office/powerpoint/2010/main" val="408137850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Ocean">
  <a:themeElements>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5135</TotalTime>
  <Words>1549</Words>
  <Application>Microsoft Office PowerPoint</Application>
  <PresentationFormat>On-screen Show (4:3)</PresentationFormat>
  <Paragraphs>171</Paragraphs>
  <Slides>17</Slides>
  <Notes>11</Notes>
  <HiddenSlides>0</HiddenSlides>
  <MMClips>0</MMClips>
  <ScaleCrop>false</ScaleCrop>
  <HeadingPairs>
    <vt:vector size="4" baseType="variant">
      <vt:variant>
        <vt:lpstr>Theme</vt:lpstr>
      </vt:variant>
      <vt:variant>
        <vt:i4>12</vt:i4>
      </vt:variant>
      <vt:variant>
        <vt:lpstr>Slide Titles</vt:lpstr>
      </vt:variant>
      <vt:variant>
        <vt:i4>17</vt:i4>
      </vt:variant>
    </vt:vector>
  </HeadingPairs>
  <TitlesOfParts>
    <vt:vector size="29" baseType="lpstr">
      <vt:lpstr>Office Theme</vt:lpstr>
      <vt:lpstr>Default Design</vt:lpstr>
      <vt:lpstr>1_Default Design</vt:lpstr>
      <vt:lpstr>2_Default Design</vt:lpstr>
      <vt:lpstr>3_Default Design</vt:lpstr>
      <vt:lpstr>1_Office Theme</vt:lpstr>
      <vt:lpstr>4_Default Design</vt:lpstr>
      <vt:lpstr>5_Default Design</vt:lpstr>
      <vt:lpstr>8_Default Design</vt:lpstr>
      <vt:lpstr>Ocean</vt:lpstr>
      <vt:lpstr>2_Office Theme</vt:lpstr>
      <vt:lpstr>5_Office Theme</vt:lpstr>
      <vt:lpstr>How top-down control by predatory fishes and humans influence reefs  </vt:lpstr>
      <vt:lpstr>Outline</vt:lpstr>
      <vt:lpstr>PowerPoint Presentation</vt:lpstr>
      <vt:lpstr>Apex predator life histories</vt:lpstr>
      <vt:lpstr>Prey life histories</vt:lpstr>
      <vt:lpstr>PowerPoint Presentation</vt:lpstr>
      <vt:lpstr>PowerPoint Presentation</vt:lpstr>
      <vt:lpstr>Production Pyramid vs.  Inverted Biomass Pyramid</vt:lpstr>
      <vt:lpstr>2 Grouper Species Differ in Harvest Pressure &amp; Average Maximum Size - Competitive release of small predators</vt:lpstr>
      <vt:lpstr>Loss of large groupers and rise of meso-carnivores around St John, Virgin Islands</vt:lpstr>
      <vt:lpstr>Piscivore-Prey TL  Distributions</vt:lpstr>
      <vt:lpstr>PowerPoint Presentation</vt:lpstr>
      <vt:lpstr>Fraction of max length w/in species &amp; avg size of prey species </vt:lpstr>
      <vt:lpstr>Territorial herbivore response to piscivory</vt:lpstr>
      <vt:lpstr>Apex predator biomass by MPA area in the Hawaiian Archipelago</vt:lpstr>
      <vt:lpstr>Conclusions</vt:lpstr>
      <vt:lpstr>Thanx</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top-down control by predatory fishes and humans influence reefs</dc:title>
  <dc:creator>Alan</dc:creator>
  <cp:lastModifiedBy>Abacus</cp:lastModifiedBy>
  <cp:revision>70</cp:revision>
  <dcterms:created xsi:type="dcterms:W3CDTF">2012-06-24T06:39:02Z</dcterms:created>
  <dcterms:modified xsi:type="dcterms:W3CDTF">2012-07-08T06:50:51Z</dcterms:modified>
</cp:coreProperties>
</file>